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6"/>
  </p:notesMasterIdLst>
  <p:handoutMasterIdLst>
    <p:handoutMasterId r:id="rId27"/>
  </p:handoutMasterIdLst>
  <p:sldIdLst>
    <p:sldId id="259" r:id="rId2"/>
    <p:sldId id="420" r:id="rId3"/>
    <p:sldId id="361" r:id="rId4"/>
    <p:sldId id="403" r:id="rId5"/>
    <p:sldId id="299" r:id="rId6"/>
    <p:sldId id="319" r:id="rId7"/>
    <p:sldId id="320" r:id="rId8"/>
    <p:sldId id="321" r:id="rId9"/>
    <p:sldId id="302" r:id="rId10"/>
    <p:sldId id="283" r:id="rId11"/>
    <p:sldId id="285" r:id="rId12"/>
    <p:sldId id="286" r:id="rId13"/>
    <p:sldId id="418" r:id="rId14"/>
    <p:sldId id="328" r:id="rId15"/>
    <p:sldId id="416" r:id="rId16"/>
    <p:sldId id="323" r:id="rId17"/>
    <p:sldId id="324" r:id="rId18"/>
    <p:sldId id="325" r:id="rId19"/>
    <p:sldId id="326" r:id="rId20"/>
    <p:sldId id="327" r:id="rId21"/>
    <p:sldId id="317" r:id="rId22"/>
    <p:sldId id="314" r:id="rId23"/>
    <p:sldId id="417" r:id="rId24"/>
    <p:sldId id="329" r:id="rId25"/>
  </p:sldIdLst>
  <p:sldSz cx="12192000" cy="6858000"/>
  <p:notesSz cx="9928225" cy="6669088"/>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BBE3F3F4-D55A-2E46-9AFA-65C00F0F514E}">
          <p14:sldIdLst>
            <p14:sldId id="259"/>
            <p14:sldId id="420"/>
            <p14:sldId id="361"/>
            <p14:sldId id="403"/>
            <p14:sldId id="299"/>
            <p14:sldId id="319"/>
            <p14:sldId id="320"/>
            <p14:sldId id="321"/>
            <p14:sldId id="302"/>
            <p14:sldId id="283"/>
            <p14:sldId id="285"/>
            <p14:sldId id="286"/>
            <p14:sldId id="418"/>
            <p14:sldId id="328"/>
            <p14:sldId id="416"/>
            <p14:sldId id="323"/>
            <p14:sldId id="324"/>
            <p14:sldId id="325"/>
            <p14:sldId id="326"/>
            <p14:sldId id="327"/>
            <p14:sldId id="317"/>
            <p14:sldId id="314"/>
            <p14:sldId id="417"/>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a:srgbClr val="FFFFFF"/>
    <a:srgbClr val="FABEED"/>
    <a:srgbClr val="000000"/>
    <a:srgbClr val="00B050"/>
    <a:srgbClr val="A2CDFC"/>
    <a:srgbClr val="DAC6C4"/>
    <a:srgbClr val="E5E9B5"/>
    <a:srgbClr val="CCA5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008" autoAdjust="0"/>
    <p:restoredTop sz="84362" autoAdjust="0"/>
  </p:normalViewPr>
  <p:slideViewPr>
    <p:cSldViewPr snapToGrid="0">
      <p:cViewPr varScale="1">
        <p:scale>
          <a:sx n="97" d="100"/>
          <a:sy n="97" d="100"/>
        </p:scale>
        <p:origin x="224" y="3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9872663" cy="765175"/>
          </a:xfrm>
          <a:prstGeom prst="rect">
            <a:avLst/>
          </a:prstGeom>
        </p:spPr>
        <p:txBody>
          <a:bodyPr vert="horz" lIns="209746" tIns="104873" rIns="209746" bIns="104873" rtlCol="0"/>
          <a:lstStyle>
            <a:lvl1pPr algn="l" eaLnBrk="1" hangingPunct="1">
              <a:defRPr sz="2800">
                <a:latin typeface="Arial" charset="0"/>
                <a:cs typeface="Arial" charset="0"/>
              </a:defRPr>
            </a:lvl1pPr>
          </a:lstStyle>
          <a:p>
            <a:pPr>
              <a:defRPr/>
            </a:pPr>
            <a:endParaRPr lang="en-GB"/>
          </a:p>
        </p:txBody>
      </p:sp>
      <p:sp>
        <p:nvSpPr>
          <p:cNvPr id="3" name="Date Placeholder 2"/>
          <p:cNvSpPr>
            <a:spLocks noGrp="1"/>
          </p:cNvSpPr>
          <p:nvPr>
            <p:ph type="dt" sz="quarter" idx="1"/>
          </p:nvPr>
        </p:nvSpPr>
        <p:spPr>
          <a:xfrm>
            <a:off x="12904788" y="0"/>
            <a:ext cx="9872662" cy="765175"/>
          </a:xfrm>
          <a:prstGeom prst="rect">
            <a:avLst/>
          </a:prstGeom>
        </p:spPr>
        <p:txBody>
          <a:bodyPr vert="horz" lIns="209746" tIns="104873" rIns="209746" bIns="104873" rtlCol="0"/>
          <a:lstStyle>
            <a:lvl1pPr algn="r" eaLnBrk="1" hangingPunct="1">
              <a:defRPr sz="2800">
                <a:latin typeface="Arial" charset="0"/>
                <a:cs typeface="Arial" charset="0"/>
              </a:defRPr>
            </a:lvl1pPr>
          </a:lstStyle>
          <a:p>
            <a:pPr>
              <a:defRPr/>
            </a:pPr>
            <a:fld id="{F592FE6A-81B0-4E85-A805-6C6FD78C07B4}" type="datetimeFigureOut">
              <a:rPr lang="en-GB"/>
              <a:pPr>
                <a:defRPr/>
              </a:pPr>
              <a:t>01/12/2021</a:t>
            </a:fld>
            <a:endParaRPr lang="en-GB"/>
          </a:p>
        </p:txBody>
      </p:sp>
      <p:sp>
        <p:nvSpPr>
          <p:cNvPr id="4" name="Footer Placeholder 3"/>
          <p:cNvSpPr>
            <a:spLocks noGrp="1"/>
          </p:cNvSpPr>
          <p:nvPr>
            <p:ph type="ftr" sz="quarter" idx="2"/>
          </p:nvPr>
        </p:nvSpPr>
        <p:spPr>
          <a:xfrm>
            <a:off x="0" y="14535150"/>
            <a:ext cx="9872663" cy="765175"/>
          </a:xfrm>
          <a:prstGeom prst="rect">
            <a:avLst/>
          </a:prstGeom>
        </p:spPr>
        <p:txBody>
          <a:bodyPr vert="horz" lIns="209746" tIns="104873" rIns="209746" bIns="104873" rtlCol="0" anchor="b"/>
          <a:lstStyle>
            <a:lvl1pPr algn="l" eaLnBrk="1" hangingPunct="1">
              <a:defRPr sz="2800">
                <a:latin typeface="Arial" charset="0"/>
                <a:cs typeface="Arial" charset="0"/>
              </a:defRPr>
            </a:lvl1pPr>
          </a:lstStyle>
          <a:p>
            <a:pPr>
              <a:defRPr/>
            </a:pPr>
            <a:endParaRPr lang="en-GB"/>
          </a:p>
        </p:txBody>
      </p:sp>
      <p:sp>
        <p:nvSpPr>
          <p:cNvPr id="5" name="Slide Number Placeholder 4"/>
          <p:cNvSpPr>
            <a:spLocks noGrp="1"/>
          </p:cNvSpPr>
          <p:nvPr>
            <p:ph type="sldNum" sz="quarter" idx="3"/>
          </p:nvPr>
        </p:nvSpPr>
        <p:spPr>
          <a:xfrm>
            <a:off x="12904788" y="14535150"/>
            <a:ext cx="9872662" cy="765175"/>
          </a:xfrm>
          <a:prstGeom prst="rect">
            <a:avLst/>
          </a:prstGeom>
        </p:spPr>
        <p:txBody>
          <a:bodyPr vert="horz" wrap="square" lIns="209746" tIns="104873" rIns="209746" bIns="104873" numCol="1" anchor="b" anchorCtr="0" compatLnSpc="1">
            <a:prstTxWarp prst="textNoShape">
              <a:avLst/>
            </a:prstTxWarp>
          </a:bodyPr>
          <a:lstStyle>
            <a:lvl1pPr algn="r" eaLnBrk="1" hangingPunct="1">
              <a:defRPr sz="2800"/>
            </a:lvl1pPr>
          </a:lstStyle>
          <a:p>
            <a:pPr>
              <a:defRPr/>
            </a:pPr>
            <a:fld id="{D9C5C301-A3CE-4711-9275-1581A326CDF9}" type="slidenum">
              <a:rPr lang="en-GB" altLang="en-US"/>
              <a:pPr>
                <a:defRPr/>
              </a:pPr>
              <a:t>‹#›</a:t>
            </a:fld>
            <a:endParaRPr lang="en-GB" altLang="en-US"/>
          </a:p>
        </p:txBody>
      </p:sp>
    </p:spTree>
    <p:extLst>
      <p:ext uri="{BB962C8B-B14F-4D97-AF65-F5344CB8AC3E}">
        <p14:creationId xmlns:p14="http://schemas.microsoft.com/office/powerpoint/2010/main" val="2880514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9872663" cy="765175"/>
          </a:xfrm>
          <a:prstGeom prst="rect">
            <a:avLst/>
          </a:prstGeom>
        </p:spPr>
        <p:txBody>
          <a:bodyPr vert="horz" lIns="209746" tIns="104873" rIns="209746" bIns="104873" rtlCol="0"/>
          <a:lstStyle>
            <a:lvl1pPr algn="l" eaLnBrk="1" hangingPunct="1">
              <a:defRPr sz="2800">
                <a:latin typeface="Arial" charset="0"/>
                <a:cs typeface="Arial" charset="0"/>
              </a:defRPr>
            </a:lvl1pPr>
          </a:lstStyle>
          <a:p>
            <a:pPr>
              <a:defRPr/>
            </a:pPr>
            <a:endParaRPr lang="en-GB"/>
          </a:p>
        </p:txBody>
      </p:sp>
      <p:sp>
        <p:nvSpPr>
          <p:cNvPr id="3" name="Date Placeholder 2"/>
          <p:cNvSpPr>
            <a:spLocks noGrp="1"/>
          </p:cNvSpPr>
          <p:nvPr>
            <p:ph type="dt" idx="1"/>
          </p:nvPr>
        </p:nvSpPr>
        <p:spPr>
          <a:xfrm>
            <a:off x="12904788" y="0"/>
            <a:ext cx="9872662" cy="765175"/>
          </a:xfrm>
          <a:prstGeom prst="rect">
            <a:avLst/>
          </a:prstGeom>
        </p:spPr>
        <p:txBody>
          <a:bodyPr vert="horz" lIns="209746" tIns="104873" rIns="209746" bIns="104873" rtlCol="0"/>
          <a:lstStyle>
            <a:lvl1pPr algn="r" eaLnBrk="1" hangingPunct="1">
              <a:defRPr sz="2800">
                <a:latin typeface="Arial" charset="0"/>
                <a:cs typeface="Arial" charset="0"/>
              </a:defRPr>
            </a:lvl1pPr>
          </a:lstStyle>
          <a:p>
            <a:pPr>
              <a:defRPr/>
            </a:pPr>
            <a:fld id="{4755CF8A-6687-4D24-9CE2-E0955F14420E}" type="datetimeFigureOut">
              <a:rPr lang="en-GB"/>
              <a:pPr>
                <a:defRPr/>
              </a:pPr>
              <a:t>01/12/2021</a:t>
            </a:fld>
            <a:endParaRPr lang="en-GB"/>
          </a:p>
        </p:txBody>
      </p:sp>
      <p:sp>
        <p:nvSpPr>
          <p:cNvPr id="4" name="Slide Image Placeholder 3"/>
          <p:cNvSpPr>
            <a:spLocks noGrp="1" noRot="1" noChangeAspect="1"/>
          </p:cNvSpPr>
          <p:nvPr>
            <p:ph type="sldImg" idx="2"/>
          </p:nvPr>
        </p:nvSpPr>
        <p:spPr>
          <a:xfrm>
            <a:off x="6291263" y="1147763"/>
            <a:ext cx="10199687" cy="5738812"/>
          </a:xfrm>
          <a:prstGeom prst="rect">
            <a:avLst/>
          </a:prstGeom>
          <a:noFill/>
          <a:ln w="12700">
            <a:solidFill>
              <a:prstClr val="black"/>
            </a:solidFill>
          </a:ln>
        </p:spPr>
        <p:txBody>
          <a:bodyPr vert="horz" lIns="209746" tIns="104873" rIns="209746" bIns="104873" rtlCol="0" anchor="ctr"/>
          <a:lstStyle/>
          <a:p>
            <a:pPr lvl="0"/>
            <a:endParaRPr lang="en-GB" noProof="0"/>
          </a:p>
        </p:txBody>
      </p:sp>
      <p:sp>
        <p:nvSpPr>
          <p:cNvPr id="5" name="Notes Placeholder 4"/>
          <p:cNvSpPr>
            <a:spLocks noGrp="1"/>
          </p:cNvSpPr>
          <p:nvPr>
            <p:ph type="body" sz="quarter" idx="3"/>
          </p:nvPr>
        </p:nvSpPr>
        <p:spPr>
          <a:xfrm>
            <a:off x="2278063" y="7269163"/>
            <a:ext cx="18226087" cy="6886575"/>
          </a:xfrm>
          <a:prstGeom prst="rect">
            <a:avLst/>
          </a:prstGeom>
        </p:spPr>
        <p:txBody>
          <a:bodyPr vert="horz" lIns="209746" tIns="104873" rIns="209746" bIns="10487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14535150"/>
            <a:ext cx="9872663" cy="765175"/>
          </a:xfrm>
          <a:prstGeom prst="rect">
            <a:avLst/>
          </a:prstGeom>
        </p:spPr>
        <p:txBody>
          <a:bodyPr vert="horz" lIns="209746" tIns="104873" rIns="209746" bIns="104873" rtlCol="0" anchor="b"/>
          <a:lstStyle>
            <a:lvl1pPr algn="l" eaLnBrk="1" hangingPunct="1">
              <a:defRPr sz="2800">
                <a:latin typeface="Arial" charset="0"/>
                <a:cs typeface="Arial" charset="0"/>
              </a:defRPr>
            </a:lvl1pPr>
          </a:lstStyle>
          <a:p>
            <a:pPr>
              <a:defRPr/>
            </a:pPr>
            <a:endParaRPr lang="en-GB"/>
          </a:p>
        </p:txBody>
      </p:sp>
      <p:sp>
        <p:nvSpPr>
          <p:cNvPr id="7" name="Slide Number Placeholder 6"/>
          <p:cNvSpPr>
            <a:spLocks noGrp="1"/>
          </p:cNvSpPr>
          <p:nvPr>
            <p:ph type="sldNum" sz="quarter" idx="5"/>
          </p:nvPr>
        </p:nvSpPr>
        <p:spPr>
          <a:xfrm>
            <a:off x="12904788" y="14535150"/>
            <a:ext cx="9872662" cy="765175"/>
          </a:xfrm>
          <a:prstGeom prst="rect">
            <a:avLst/>
          </a:prstGeom>
        </p:spPr>
        <p:txBody>
          <a:bodyPr vert="horz" wrap="square" lIns="209746" tIns="104873" rIns="209746" bIns="104873" numCol="1" anchor="b" anchorCtr="0" compatLnSpc="1">
            <a:prstTxWarp prst="textNoShape">
              <a:avLst/>
            </a:prstTxWarp>
          </a:bodyPr>
          <a:lstStyle>
            <a:lvl1pPr algn="r" eaLnBrk="1" hangingPunct="1">
              <a:defRPr sz="2800"/>
            </a:lvl1pPr>
          </a:lstStyle>
          <a:p>
            <a:pPr>
              <a:defRPr/>
            </a:pPr>
            <a:fld id="{0D81539A-D61E-400F-940D-2042C31C9DD3}" type="slidenum">
              <a:rPr lang="en-GB" altLang="en-US"/>
              <a:pPr>
                <a:defRPr/>
              </a:pPr>
              <a:t>‹#›</a:t>
            </a:fld>
            <a:endParaRPr lang="en-GB" altLang="en-US"/>
          </a:p>
        </p:txBody>
      </p:sp>
    </p:spTree>
    <p:extLst>
      <p:ext uri="{BB962C8B-B14F-4D97-AF65-F5344CB8AC3E}">
        <p14:creationId xmlns:p14="http://schemas.microsoft.com/office/powerpoint/2010/main" val="19726145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EB85805-BDC3-4870-928F-014BC72A61A2}" type="slidenum">
              <a:rPr lang="en-GB" altLang="en-US" sz="2800" smtClean="0">
                <a:latin typeface="Arial" panose="020B0604020202020204" pitchFamily="34" charset="0"/>
              </a:rPr>
              <a:pPr>
                <a:spcBef>
                  <a:spcPct val="0"/>
                </a:spcBef>
              </a:pPr>
              <a:t>1</a:t>
            </a:fld>
            <a:endParaRPr lang="en-GB" altLang="en-US" sz="2800">
              <a:latin typeface="Arial" panose="020B0604020202020204" pitchFamily="34" charset="0"/>
            </a:endParaRPr>
          </a:p>
        </p:txBody>
      </p:sp>
    </p:spTree>
    <p:extLst>
      <p:ext uri="{BB962C8B-B14F-4D97-AF65-F5344CB8AC3E}">
        <p14:creationId xmlns:p14="http://schemas.microsoft.com/office/powerpoint/2010/main" val="4257930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3891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7DCC64D-C0FE-410A-A6EB-2291AA6CD21A}" type="slidenum">
              <a:rPr lang="en-GB" altLang="en-US" sz="2800" smtClean="0">
                <a:latin typeface="Arial" panose="020B0604020202020204" pitchFamily="34" charset="0"/>
              </a:rPr>
              <a:pPr>
                <a:spcBef>
                  <a:spcPct val="0"/>
                </a:spcBef>
              </a:pPr>
              <a:t>5</a:t>
            </a:fld>
            <a:endParaRPr lang="en-GB" altLang="en-US" sz="2800">
              <a:latin typeface="Arial" panose="020B0604020202020204" pitchFamily="34" charset="0"/>
            </a:endParaRPr>
          </a:p>
        </p:txBody>
      </p:sp>
    </p:spTree>
    <p:extLst>
      <p:ext uri="{BB962C8B-B14F-4D97-AF65-F5344CB8AC3E}">
        <p14:creationId xmlns:p14="http://schemas.microsoft.com/office/powerpoint/2010/main" val="3691054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Signals cant be regenerated from aliased measurements. Not capturing the high </a:t>
            </a:r>
            <a:r>
              <a:rPr lang="en-US" dirty="0" err="1"/>
              <a:t>freq</a:t>
            </a:r>
            <a:r>
              <a:rPr lang="en-US" dirty="0"/>
              <a:t> parts of the signal</a:t>
            </a:r>
          </a:p>
        </p:txBody>
      </p:sp>
      <p:sp>
        <p:nvSpPr>
          <p:cNvPr id="4" name="Slide Number Placeholder 3"/>
          <p:cNvSpPr>
            <a:spLocks noGrp="1"/>
          </p:cNvSpPr>
          <p:nvPr>
            <p:ph type="sldNum" sz="quarter" idx="5"/>
          </p:nvPr>
        </p:nvSpPr>
        <p:spPr/>
        <p:txBody>
          <a:bodyPr/>
          <a:lstStyle/>
          <a:p>
            <a:pPr>
              <a:defRPr/>
            </a:pPr>
            <a:fld id="{0D81539A-D61E-400F-940D-2042C31C9DD3}" type="slidenum">
              <a:rPr lang="en-GB" altLang="en-US" smtClean="0"/>
              <a:pPr>
                <a:defRPr/>
              </a:pPr>
              <a:t>9</a:t>
            </a:fld>
            <a:endParaRPr lang="en-GB" altLang="en-US"/>
          </a:p>
        </p:txBody>
      </p:sp>
    </p:spTree>
    <p:extLst>
      <p:ext uri="{BB962C8B-B14F-4D97-AF65-F5344CB8AC3E}">
        <p14:creationId xmlns:p14="http://schemas.microsoft.com/office/powerpoint/2010/main" val="1118271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260458F8-E6FD-0B47-95BC-B5992AE78AE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7EB580D-1C3B-8C46-A4BC-8A62887042FD}" type="slidenum">
              <a:rPr lang="en-GB" altLang="en-US" sz="1200"/>
              <a:pPr/>
              <a:t>11</a:t>
            </a:fld>
            <a:endParaRPr lang="en-GB" altLang="en-US" sz="1200"/>
          </a:p>
        </p:txBody>
      </p:sp>
      <p:sp>
        <p:nvSpPr>
          <p:cNvPr id="27650" name="Rectangle 2">
            <a:extLst>
              <a:ext uri="{FF2B5EF4-FFF2-40B4-BE49-F238E27FC236}">
                <a16:creationId xmlns:a16="http://schemas.microsoft.com/office/drawing/2014/main" id="{5B765B6B-43FF-3641-ADB3-F6E94B0CD6E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12BBFA4A-B3DD-244D-AD0E-17020B670A5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5A8F0FC4-9463-184D-8910-255E4DC3EEA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48194C7-F6F8-E54B-A044-BE62C999F98B}" type="slidenum">
              <a:rPr lang="en-GB" altLang="en-US" sz="1200"/>
              <a:pPr/>
              <a:t>12</a:t>
            </a:fld>
            <a:endParaRPr lang="en-GB" altLang="en-US" sz="1200"/>
          </a:p>
        </p:txBody>
      </p:sp>
      <p:sp>
        <p:nvSpPr>
          <p:cNvPr id="29698" name="Rectangle 2">
            <a:extLst>
              <a:ext uri="{FF2B5EF4-FFF2-40B4-BE49-F238E27FC236}">
                <a16:creationId xmlns:a16="http://schemas.microsoft.com/office/drawing/2014/main" id="{605558D2-E42C-604D-92F4-9D843EA743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a:extLst>
              <a:ext uri="{FF2B5EF4-FFF2-40B4-BE49-F238E27FC236}">
                <a16:creationId xmlns:a16="http://schemas.microsoft.com/office/drawing/2014/main" id="{FFC06C9F-5346-B149-8909-AC6A81247A8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5A8F0FC4-9463-184D-8910-255E4DC3EEA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48194C7-F6F8-E54B-A044-BE62C999F98B}" type="slidenum">
              <a:rPr lang="en-GB" altLang="en-US" sz="1200"/>
              <a:pPr/>
              <a:t>13</a:t>
            </a:fld>
            <a:endParaRPr lang="en-GB" altLang="en-US" sz="1200"/>
          </a:p>
        </p:txBody>
      </p:sp>
      <p:sp>
        <p:nvSpPr>
          <p:cNvPr id="29698" name="Rectangle 2">
            <a:extLst>
              <a:ext uri="{FF2B5EF4-FFF2-40B4-BE49-F238E27FC236}">
                <a16:creationId xmlns:a16="http://schemas.microsoft.com/office/drawing/2014/main" id="{605558D2-E42C-604D-92F4-9D843EA743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a:extLst>
              <a:ext uri="{FF2B5EF4-FFF2-40B4-BE49-F238E27FC236}">
                <a16:creationId xmlns:a16="http://schemas.microsoft.com/office/drawing/2014/main" id="{FFC06C9F-5346-B149-8909-AC6A81247A8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044883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9EC7919-84CA-4496-A742-1527AA3CA550}" type="slidenum">
              <a:rPr lang="en-GB" smtClean="0"/>
              <a:pPr/>
              <a:t>15</a:t>
            </a:fld>
            <a:endParaRPr lang="en-GB"/>
          </a:p>
        </p:txBody>
      </p:sp>
    </p:spTree>
    <p:extLst>
      <p:ext uri="{BB962C8B-B14F-4D97-AF65-F5344CB8AC3E}">
        <p14:creationId xmlns:p14="http://schemas.microsoft.com/office/powerpoint/2010/main" val="1021172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D81539A-D61E-400F-940D-2042C31C9DD3}" type="slidenum">
              <a:rPr lang="en-GB" altLang="en-US" smtClean="0"/>
              <a:pPr>
                <a:defRPr/>
              </a:pPr>
              <a:t>18</a:t>
            </a:fld>
            <a:endParaRPr lang="en-GB" altLang="en-US"/>
          </a:p>
        </p:txBody>
      </p:sp>
    </p:spTree>
    <p:extLst>
      <p:ext uri="{BB962C8B-B14F-4D97-AF65-F5344CB8AC3E}">
        <p14:creationId xmlns:p14="http://schemas.microsoft.com/office/powerpoint/2010/main" val="4077931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D81539A-D61E-400F-940D-2042C31C9DD3}" type="slidenum">
              <a:rPr lang="en-GB" altLang="en-US" smtClean="0"/>
              <a:pPr>
                <a:defRPr/>
              </a:pPr>
              <a:t>24</a:t>
            </a:fld>
            <a:endParaRPr lang="en-GB" altLang="en-US"/>
          </a:p>
        </p:txBody>
      </p:sp>
    </p:spTree>
    <p:extLst>
      <p:ext uri="{BB962C8B-B14F-4D97-AF65-F5344CB8AC3E}">
        <p14:creationId xmlns:p14="http://schemas.microsoft.com/office/powerpoint/2010/main" val="4088885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8" descr="basins_header"/>
          <p:cNvPicPr>
            <a:picLocks noChangeAspect="1" noChangeArrowheads="1"/>
          </p:cNvPicPr>
          <p:nvPr/>
        </p:nvPicPr>
        <p:blipFill>
          <a:blip r:embed="rId2" cstate="print">
            <a:extLst>
              <a:ext uri="{28A0092B-C50C-407E-A947-70E740481C1C}">
                <a14:useLocalDpi xmlns:a14="http://schemas.microsoft.com/office/drawing/2010/main" val="0"/>
              </a:ext>
            </a:extLst>
          </a:blip>
          <a:srcRect r="40552"/>
          <a:stretch>
            <a:fillRect/>
          </a:stretch>
        </p:blipFill>
        <p:spPr bwMode="auto">
          <a:xfrm>
            <a:off x="2063750" y="6127750"/>
            <a:ext cx="10128249"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9"/>
          <p:cNvSpPr>
            <a:spLocks noChangeArrowheads="1"/>
          </p:cNvSpPr>
          <p:nvPr/>
        </p:nvSpPr>
        <p:spPr bwMode="auto">
          <a:xfrm>
            <a:off x="1" y="6127750"/>
            <a:ext cx="2981738" cy="73025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85" y="6188076"/>
            <a:ext cx="2801638" cy="627063"/>
          </a:xfrm>
          <a:prstGeom prst="rect">
            <a:avLst/>
          </a:prstGeom>
          <a:solidFill>
            <a:schemeClr val="bg1"/>
          </a:solidFill>
          <a:ln>
            <a:noFill/>
          </a:ln>
          <a:extLst>
            <a:ext uri="{91240B29-F687-4f45-9708-019B960494DF}">
              <a14:hiddenLine xmlns:a14="http://schemas.microsoft.com/office/drawing/2010/main" xmlns="" w="25400">
                <a:solidFill>
                  <a:srgbClr val="000000"/>
                </a:solidFill>
                <a:miter lim="800000"/>
                <a:headEnd/>
                <a:tailEnd/>
              </a14:hiddenLine>
            </a:ext>
          </a:extLst>
        </p:spPr>
      </p:pic>
      <p:sp>
        <p:nvSpPr>
          <p:cNvPr id="5122" name="Rectangle 2"/>
          <p:cNvSpPr>
            <a:spLocks noGrp="1" noChangeArrowheads="1"/>
          </p:cNvSpPr>
          <p:nvPr>
            <p:ph type="ctrTitle"/>
          </p:nvPr>
        </p:nvSpPr>
        <p:spPr>
          <a:xfrm>
            <a:off x="914400" y="2130426"/>
            <a:ext cx="10363200" cy="1470025"/>
          </a:xfrm>
        </p:spPr>
        <p:txBody>
          <a:bodyPr/>
          <a:lstStyle>
            <a:lvl1pPr>
              <a:defRPr/>
            </a:lvl1pPr>
          </a:lstStyle>
          <a:p>
            <a:r>
              <a:rPr lang="en-US"/>
              <a:t>Click to edit Master title style</a:t>
            </a:r>
            <a:endParaRPr lang="en-GB"/>
          </a:p>
        </p:txBody>
      </p:sp>
      <p:sp>
        <p:nvSpPr>
          <p:cNvPr id="512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r>
              <a:rPr lang="en-US"/>
              <a:t>Click to edit Master subtitle style</a:t>
            </a:r>
            <a:endParaRPr lang="en-GB"/>
          </a:p>
        </p:txBody>
      </p:sp>
    </p:spTree>
    <p:extLst>
      <p:ext uri="{BB962C8B-B14F-4D97-AF65-F5344CB8AC3E}">
        <p14:creationId xmlns:p14="http://schemas.microsoft.com/office/powerpoint/2010/main" val="4121678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19691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16434" y="115889"/>
            <a:ext cx="2865967" cy="601027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16417" y="115889"/>
            <a:ext cx="8396816" cy="6010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64394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14093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7158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2539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6488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33298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313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19684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28514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8" descr="basins_header">
            <a:extLst>
              <a:ext uri="{FF2B5EF4-FFF2-40B4-BE49-F238E27FC236}">
                <a16:creationId xmlns:a16="http://schemas.microsoft.com/office/drawing/2014/main" id="{50D86504-C6B1-D045-8941-D921F65749C3}"/>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r="40552"/>
          <a:stretch>
            <a:fillRect/>
          </a:stretch>
        </p:blipFill>
        <p:spPr bwMode="auto">
          <a:xfrm>
            <a:off x="1" y="1586"/>
            <a:ext cx="12192000"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 name="Rectangle 2"/>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1028" name="Rectangle 5"/>
          <p:cNvSpPr>
            <a:spLocks noGrp="1" noChangeArrowheads="1"/>
          </p:cNvSpPr>
          <p:nvPr>
            <p:ph type="title"/>
          </p:nvPr>
        </p:nvSpPr>
        <p:spPr bwMode="auto">
          <a:xfrm>
            <a:off x="116417" y="115888"/>
            <a:ext cx="8955616"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Tree>
  </p:cSld>
  <p:clrMap bg1="lt1" tx1="dk1" bg2="lt2" tx2="dk2" accent1="accent1" accent2="accent2" accent3="accent3" accent4="accent4" accent5="accent5" accent6="accent6" hlink="hlink" folHlink="folHlink"/>
  <p:sldLayoutIdLst>
    <p:sldLayoutId id="2147484388"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Lst>
  <p:hf hdr="0" dt="0"/>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eaLnBrk="1" fontAlgn="base" hangingPunct="1">
        <a:spcBef>
          <a:spcPct val="0"/>
        </a:spcBef>
        <a:spcAft>
          <a:spcPct val="0"/>
        </a:spcAft>
        <a:defRPr sz="3200" b="1">
          <a:solidFill>
            <a:schemeClr val="bg1"/>
          </a:solidFill>
          <a:latin typeface="Arial" charset="0"/>
          <a:cs typeface="Arial" charset="0"/>
        </a:defRPr>
      </a:lvl6pPr>
      <a:lvl7pPr marL="914400" algn="l" rtl="0" eaLnBrk="1" fontAlgn="base" hangingPunct="1">
        <a:spcBef>
          <a:spcPct val="0"/>
        </a:spcBef>
        <a:spcAft>
          <a:spcPct val="0"/>
        </a:spcAft>
        <a:defRPr sz="3200" b="1">
          <a:solidFill>
            <a:schemeClr val="bg1"/>
          </a:solidFill>
          <a:latin typeface="Arial" charset="0"/>
          <a:cs typeface="Arial" charset="0"/>
        </a:defRPr>
      </a:lvl7pPr>
      <a:lvl8pPr marL="1371600" algn="l" rtl="0" eaLnBrk="1" fontAlgn="base" hangingPunct="1">
        <a:spcBef>
          <a:spcPct val="0"/>
        </a:spcBef>
        <a:spcAft>
          <a:spcPct val="0"/>
        </a:spcAft>
        <a:defRPr sz="3200" b="1">
          <a:solidFill>
            <a:schemeClr val="bg1"/>
          </a:solidFill>
          <a:latin typeface="Arial" charset="0"/>
          <a:cs typeface="Arial" charset="0"/>
        </a:defRPr>
      </a:lvl8pPr>
      <a:lvl9pPr marL="1828800" algn="l" rtl="0" eaLnBrk="1" fontAlgn="base" hangingPunct="1">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2"/>
          </a:solidFill>
          <a:latin typeface="+mn-lt"/>
          <a:cs typeface="+mn-cs"/>
        </a:defRPr>
      </a:lvl2pPr>
      <a:lvl3pPr marL="1143000" indent="-228600" algn="l" rtl="0" eaLnBrk="0" fontAlgn="base" hangingPunct="0">
        <a:spcBef>
          <a:spcPct val="20000"/>
        </a:spcBef>
        <a:spcAft>
          <a:spcPct val="0"/>
        </a:spcAft>
        <a:buChar char="•"/>
        <a:defRPr sz="2400">
          <a:solidFill>
            <a:schemeClr val="tx2"/>
          </a:solidFill>
          <a:latin typeface="+mn-lt"/>
          <a:cs typeface="+mn-cs"/>
        </a:defRPr>
      </a:lvl3pPr>
      <a:lvl4pPr marL="1600200" indent="-228600" algn="l" rtl="0" eaLnBrk="0" fontAlgn="base" hangingPunct="0">
        <a:spcBef>
          <a:spcPct val="20000"/>
        </a:spcBef>
        <a:spcAft>
          <a:spcPct val="0"/>
        </a:spcAft>
        <a:buChar char="–"/>
        <a:defRPr sz="2000">
          <a:solidFill>
            <a:schemeClr val="tx2"/>
          </a:solidFill>
          <a:latin typeface="+mn-lt"/>
          <a:cs typeface="+mn-cs"/>
        </a:defRPr>
      </a:lvl4pPr>
      <a:lvl5pPr marL="2057400" indent="-228600" algn="l" rtl="0" eaLnBrk="0" fontAlgn="base" hangingPunct="0">
        <a:spcBef>
          <a:spcPct val="20000"/>
        </a:spcBef>
        <a:spcAft>
          <a:spcPct val="0"/>
        </a:spcAft>
        <a:buChar char="»"/>
        <a:defRPr sz="2000">
          <a:solidFill>
            <a:schemeClr val="tx2"/>
          </a:solidFill>
          <a:latin typeface="+mn-lt"/>
          <a:cs typeface="+mn-cs"/>
        </a:defRPr>
      </a:lvl5pPr>
      <a:lvl6pPr marL="2514600" indent="-228600" algn="l" rtl="0" eaLnBrk="1" fontAlgn="base" hangingPunct="1">
        <a:spcBef>
          <a:spcPct val="20000"/>
        </a:spcBef>
        <a:spcAft>
          <a:spcPct val="0"/>
        </a:spcAft>
        <a:buChar char="»"/>
        <a:defRPr sz="2000">
          <a:solidFill>
            <a:schemeClr val="tx2"/>
          </a:solidFill>
          <a:latin typeface="+mn-lt"/>
          <a:cs typeface="+mn-cs"/>
        </a:defRPr>
      </a:lvl6pPr>
      <a:lvl7pPr marL="2971800" indent="-228600" algn="l" rtl="0" eaLnBrk="1" fontAlgn="base" hangingPunct="1">
        <a:spcBef>
          <a:spcPct val="20000"/>
        </a:spcBef>
        <a:spcAft>
          <a:spcPct val="0"/>
        </a:spcAft>
        <a:buChar char="»"/>
        <a:defRPr sz="2000">
          <a:solidFill>
            <a:schemeClr val="tx2"/>
          </a:solidFill>
          <a:latin typeface="+mn-lt"/>
          <a:cs typeface="+mn-cs"/>
        </a:defRPr>
      </a:lvl7pPr>
      <a:lvl8pPr marL="3429000" indent="-228600" algn="l" rtl="0" eaLnBrk="1" fontAlgn="base" hangingPunct="1">
        <a:spcBef>
          <a:spcPct val="20000"/>
        </a:spcBef>
        <a:spcAft>
          <a:spcPct val="0"/>
        </a:spcAft>
        <a:buChar char="»"/>
        <a:defRPr sz="2000">
          <a:solidFill>
            <a:schemeClr val="tx2"/>
          </a:solidFill>
          <a:latin typeface="+mn-lt"/>
          <a:cs typeface="+mn-cs"/>
        </a:defRPr>
      </a:lvl8pPr>
      <a:lvl9pPr marL="3886200" indent="-228600" algn="l" rtl="0" eaLnBrk="1" fontAlgn="base" hangingPunct="1">
        <a:spcBef>
          <a:spcPct val="20000"/>
        </a:spcBef>
        <a:spcAft>
          <a:spcPct val="0"/>
        </a:spcAft>
        <a:buChar char="»"/>
        <a:defRPr sz="2000">
          <a:solidFill>
            <a:schemeClr val="tx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iki.seg.org/wiki/Phase_and_polarity_assessment_of_seismic_data#cite_note-Niranjan-1"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ww.troika-int.com/about-us/resources/segy-seismic-data-exchange-format"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hyperlink" Target="http://help.dugeo.com/m/learning/l/1002051-the-dug-insight-guide-to-seg-y"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equinor/oneseismic"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iki.seg.org/wiki/Open_data" TargetMode="External"/><Relationship Id="rId2" Type="http://schemas.openxmlformats.org/officeDocument/2006/relationships/hyperlink" Target="https://www.ga.gov.au/" TargetMode="External"/><Relationship Id="rId1" Type="http://schemas.openxmlformats.org/officeDocument/2006/relationships/slideLayout" Target="../slideLayouts/slideLayout2.xml"/><Relationship Id="rId4" Type="http://schemas.openxmlformats.org/officeDocument/2006/relationships/hyperlink" Target="https://www.marine-geo.org/tools/search/DataSets.php?data_set_uids=27823,27824,27825"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s://docs.enthought.com/mayavi/mayavi/"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mathworks.com/matlabcentral/fileexchange/51122-cqi_plotmatrix-data-varargin"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2462856" y="4272502"/>
            <a:ext cx="6924675" cy="1074737"/>
          </a:xfrm>
        </p:spPr>
        <p:txBody>
          <a:bodyPr/>
          <a:lstStyle/>
          <a:p>
            <a:pPr eaLnBrk="1" fontAlgn="auto" hangingPunct="1">
              <a:spcAft>
                <a:spcPts val="0"/>
              </a:spcAft>
              <a:defRPr/>
            </a:pPr>
            <a:endParaRPr lang="en-GB" sz="2800" kern="1200" dirty="0">
              <a:solidFill>
                <a:schemeClr val="accent6">
                  <a:lumMod val="60000"/>
                  <a:lumOff val="40000"/>
                </a:schemeClr>
              </a:solidFill>
              <a:latin typeface="Calibri"/>
            </a:endParaRPr>
          </a:p>
          <a:p>
            <a:pPr eaLnBrk="1" fontAlgn="auto" hangingPunct="1">
              <a:spcAft>
                <a:spcPts val="0"/>
              </a:spcAft>
              <a:defRPr/>
            </a:pPr>
            <a:r>
              <a:rPr lang="en-GB" sz="2800" kern="1200" dirty="0">
                <a:solidFill>
                  <a:schemeClr val="tx1"/>
                </a:solidFill>
                <a:latin typeface="Calibri" panose="020F0502020204030204" pitchFamily="34" charset="0"/>
              </a:rPr>
              <a:t>Dr Rebecca (Becky) Bell and Raul </a:t>
            </a:r>
            <a:r>
              <a:rPr lang="en-GB" sz="2800" kern="1200" dirty="0" err="1">
                <a:solidFill>
                  <a:schemeClr val="tx1"/>
                </a:solidFill>
                <a:latin typeface="Calibri" panose="020F0502020204030204" pitchFamily="34" charset="0"/>
              </a:rPr>
              <a:t>Adriaensen</a:t>
            </a:r>
            <a:r>
              <a:rPr lang="en-GB" sz="2800" kern="1200" dirty="0">
                <a:solidFill>
                  <a:schemeClr val="tx1"/>
                </a:solidFill>
                <a:latin typeface="Calibri" panose="020F0502020204030204" pitchFamily="34" charset="0"/>
              </a:rPr>
              <a:t> </a:t>
            </a:r>
          </a:p>
          <a:p>
            <a:pPr eaLnBrk="1" fontAlgn="auto" hangingPunct="1">
              <a:spcAft>
                <a:spcPts val="0"/>
              </a:spcAft>
              <a:defRPr/>
            </a:pPr>
            <a:r>
              <a:rPr lang="en-GB" sz="2000" kern="1200" dirty="0">
                <a:solidFill>
                  <a:schemeClr val="tx1"/>
                </a:solidFill>
                <a:latin typeface="Calibri" panose="020F0502020204030204" pitchFamily="34" charset="0"/>
              </a:rPr>
              <a:t>2</a:t>
            </a:r>
            <a:r>
              <a:rPr lang="en-GB" sz="2000" kern="1200" baseline="30000" dirty="0">
                <a:solidFill>
                  <a:schemeClr val="tx1"/>
                </a:solidFill>
                <a:latin typeface="Calibri" panose="020F0502020204030204" pitchFamily="34" charset="0"/>
              </a:rPr>
              <a:t>nd</a:t>
            </a:r>
            <a:r>
              <a:rPr lang="en-GB" sz="2000" kern="1200" dirty="0">
                <a:solidFill>
                  <a:schemeClr val="tx1"/>
                </a:solidFill>
                <a:latin typeface="Calibri" panose="020F0502020204030204" pitchFamily="34" charset="0"/>
              </a:rPr>
              <a:t> floor, office 2.37a</a:t>
            </a:r>
          </a:p>
          <a:p>
            <a:pPr eaLnBrk="1" fontAlgn="auto" hangingPunct="1">
              <a:spcAft>
                <a:spcPts val="0"/>
              </a:spcAft>
              <a:defRPr/>
            </a:pPr>
            <a:r>
              <a:rPr lang="en-GB" sz="2000" kern="1200" dirty="0">
                <a:solidFill>
                  <a:schemeClr val="tx1"/>
                </a:solidFill>
                <a:latin typeface="Calibri" panose="020F0502020204030204" pitchFamily="34" charset="0"/>
              </a:rPr>
              <a:t>rebecca.bell@imperial.ac.uk</a:t>
            </a:r>
            <a:endParaRPr lang="en-GB" dirty="0">
              <a:latin typeface="Calibri" panose="020F0502020204030204" pitchFamily="34" charset="0"/>
            </a:endParaRPr>
          </a:p>
        </p:txBody>
      </p:sp>
      <p:sp>
        <p:nvSpPr>
          <p:cNvPr id="5123" name="Title 8"/>
          <p:cNvSpPr>
            <a:spLocks noGrp="1"/>
          </p:cNvSpPr>
          <p:nvPr>
            <p:ph type="ctrTitle"/>
          </p:nvPr>
        </p:nvSpPr>
        <p:spPr>
          <a:xfrm>
            <a:off x="2072333" y="1357312"/>
            <a:ext cx="7705725" cy="812800"/>
          </a:xfrm>
        </p:spPr>
        <p:txBody>
          <a:bodyPr/>
          <a:lstStyle/>
          <a:p>
            <a:pPr algn="ctr"/>
            <a:r>
              <a:rPr lang="en-GB" altLang="en-US" sz="4000" b="0" dirty="0">
                <a:solidFill>
                  <a:schemeClr val="tx1"/>
                </a:solidFill>
                <a:latin typeface="Calibri" panose="020F0502020204030204" pitchFamily="34" charset="0"/>
              </a:rPr>
              <a:t>Seismic reflection data</a:t>
            </a:r>
            <a:br>
              <a:rPr lang="en-GB" altLang="en-US" sz="4000" b="0" dirty="0">
                <a:solidFill>
                  <a:schemeClr val="tx1"/>
                </a:solidFill>
                <a:latin typeface="Calibri" panose="020F0502020204030204" pitchFamily="34" charset="0"/>
              </a:rPr>
            </a:br>
            <a:r>
              <a:rPr lang="en-GB" altLang="en-US" sz="4000" b="0" dirty="0">
                <a:solidFill>
                  <a:schemeClr val="tx1"/>
                </a:solidFill>
                <a:latin typeface="Calibri" panose="020F0502020204030204" pitchFamily="34" charset="0"/>
              </a:rPr>
              <a:t>Lecture 4</a:t>
            </a:r>
            <a:br>
              <a:rPr lang="en-GB" altLang="en-US" sz="4000" b="0" dirty="0">
                <a:solidFill>
                  <a:schemeClr val="tx1"/>
                </a:solidFill>
                <a:latin typeface="Cambria" panose="02040503050406030204" pitchFamily="18" charset="0"/>
              </a:rPr>
            </a:br>
            <a:br>
              <a:rPr lang="en-GB" altLang="en-US" b="0" dirty="0">
                <a:solidFill>
                  <a:schemeClr val="tx1"/>
                </a:solidFill>
              </a:rPr>
            </a:br>
            <a:br>
              <a:rPr lang="en-GB" altLang="en-US" b="0" dirty="0">
                <a:solidFill>
                  <a:schemeClr val="tx1"/>
                </a:solidFill>
              </a:rPr>
            </a:br>
            <a:endParaRPr lang="en-GB" altLang="en-US" b="0" dirty="0">
              <a:solidFill>
                <a:schemeClr val="tx1"/>
              </a:solidFill>
            </a:endParaRPr>
          </a:p>
        </p:txBody>
      </p:sp>
      <p:pic>
        <p:nvPicPr>
          <p:cNvPr id="6" name="Picture 5" descr="A picture containing snow, outdoor, snowboarding, jumping&#10;&#10;Description automatically generated">
            <a:extLst>
              <a:ext uri="{FF2B5EF4-FFF2-40B4-BE49-F238E27FC236}">
                <a16:creationId xmlns:a16="http://schemas.microsoft.com/office/drawing/2014/main" id="{6BA3C6F5-15BC-3240-A258-67BE0FDEB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3584" y="1665743"/>
            <a:ext cx="5883221" cy="30137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4">
            <a:extLst>
              <a:ext uri="{FF2B5EF4-FFF2-40B4-BE49-F238E27FC236}">
                <a16:creationId xmlns:a16="http://schemas.microsoft.com/office/drawing/2014/main" id="{B6B45819-B763-4D4C-837F-E3AC85081C08}"/>
              </a:ext>
            </a:extLst>
          </p:cNvPr>
          <p:cNvSpPr>
            <a:spLocks noChangeArrowheads="1"/>
          </p:cNvSpPr>
          <p:nvPr/>
        </p:nvSpPr>
        <p:spPr bwMode="auto">
          <a:xfrm>
            <a:off x="150234" y="35719"/>
            <a:ext cx="81407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3200" b="1" dirty="0">
                <a:solidFill>
                  <a:schemeClr val="bg1"/>
                </a:solidFill>
                <a:latin typeface="+mn-lt"/>
              </a:rPr>
              <a:t>3D seismic: How big is it?</a:t>
            </a:r>
          </a:p>
        </p:txBody>
      </p:sp>
      <p:pic>
        <p:nvPicPr>
          <p:cNvPr id="25602" name="Picture 5" descr="Cube">
            <a:extLst>
              <a:ext uri="{FF2B5EF4-FFF2-40B4-BE49-F238E27FC236}">
                <a16:creationId xmlns:a16="http://schemas.microsoft.com/office/drawing/2014/main" id="{5B296B9E-9B26-1C4B-8942-8ACE6E51B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300" y="1060450"/>
            <a:ext cx="34290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7">
            <a:extLst>
              <a:ext uri="{FF2B5EF4-FFF2-40B4-BE49-F238E27FC236}">
                <a16:creationId xmlns:a16="http://schemas.microsoft.com/office/drawing/2014/main" id="{E9E00557-DCB4-F04E-B388-6F89F10AF757}"/>
              </a:ext>
            </a:extLst>
          </p:cNvPr>
          <p:cNvSpPr txBox="1">
            <a:spLocks noChangeArrowheads="1"/>
          </p:cNvSpPr>
          <p:nvPr/>
        </p:nvSpPr>
        <p:spPr bwMode="auto">
          <a:xfrm>
            <a:off x="5335211" y="873422"/>
            <a:ext cx="6613982"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r>
              <a:rPr lang="en-GB" altLang="en-US" sz="1800" dirty="0">
                <a:latin typeface="+mn-lt"/>
              </a:rPr>
              <a:t>A 10 km x 10 km (100 km</a:t>
            </a:r>
            <a:r>
              <a:rPr lang="en-GB" altLang="en-US" sz="1800" baseline="30000" dirty="0">
                <a:latin typeface="+mn-lt"/>
              </a:rPr>
              <a:t>2</a:t>
            </a:r>
            <a:r>
              <a:rPr lang="en-GB" altLang="en-US" sz="1800" dirty="0">
                <a:latin typeface="+mn-lt"/>
              </a:rPr>
              <a:t>) 3D survey at 25 m CDP interval contains 400 x 400 traces which equals 160,000 traces…</a:t>
            </a:r>
          </a:p>
          <a:p>
            <a:pPr algn="just" eaLnBrk="1" hangingPunct="1"/>
            <a:endParaRPr lang="en-GB" altLang="en-US" sz="1800" dirty="0">
              <a:latin typeface="+mn-lt"/>
            </a:endParaRPr>
          </a:p>
          <a:p>
            <a:pPr algn="just" eaLnBrk="1" hangingPunct="1"/>
            <a:r>
              <a:rPr lang="en-GB" altLang="en-US" sz="1800" dirty="0"/>
              <a:t>…the majority of 3D surveys now have CDP intervals of 12.5 m resulting in 640,000 traces per 100 km2 dataset!</a:t>
            </a:r>
          </a:p>
          <a:p>
            <a:pPr algn="just" eaLnBrk="1" hangingPunct="1"/>
            <a:endParaRPr lang="en-GB" altLang="en-US" sz="1800" dirty="0"/>
          </a:p>
          <a:p>
            <a:pPr algn="just" eaLnBrk="1" hangingPunct="1"/>
            <a:r>
              <a:rPr lang="en-GB" altLang="en-US" sz="1800" dirty="0"/>
              <a:t>Time samples are recorded at every 4 </a:t>
            </a:r>
            <a:r>
              <a:rPr lang="en-GB" altLang="en-US" sz="1800" dirty="0" err="1"/>
              <a:t>ms</a:t>
            </a:r>
            <a:r>
              <a:rPr lang="en-GB" altLang="en-US" sz="1800" dirty="0"/>
              <a:t> for crustal-scale surveys (not near-surface surveys), so a single trace covering 4 secs in time = 1000 samples resulting in 6.4 x 10</a:t>
            </a:r>
            <a:r>
              <a:rPr lang="en-GB" altLang="en-US" sz="1800" baseline="30000" dirty="0"/>
              <a:t>8</a:t>
            </a:r>
            <a:r>
              <a:rPr lang="en-GB" altLang="en-US" sz="1800" dirty="0"/>
              <a:t> samples for our 100 km</a:t>
            </a:r>
            <a:r>
              <a:rPr lang="en-GB" altLang="en-US" sz="1800" baseline="30000" dirty="0"/>
              <a:t>2</a:t>
            </a:r>
            <a:r>
              <a:rPr lang="en-GB" altLang="en-US" sz="1800" dirty="0"/>
              <a:t> 3D seismic survey.</a:t>
            </a:r>
          </a:p>
          <a:p>
            <a:pPr algn="just" eaLnBrk="1" hangingPunct="1"/>
            <a:endParaRPr lang="en-GB" altLang="en-US" sz="1800" dirty="0"/>
          </a:p>
          <a:p>
            <a:pPr algn="just" eaLnBrk="1" hangingPunct="1"/>
            <a:endParaRPr lang="en-GB" altLang="en-US" sz="1800" dirty="0">
              <a:latin typeface="+mn-lt"/>
            </a:endParaRPr>
          </a:p>
          <a:p>
            <a:pPr algn="just" eaLnBrk="1" hangingPunct="1"/>
            <a:endParaRPr lang="en-GB" altLang="en-US" sz="1600" dirty="0"/>
          </a:p>
          <a:p>
            <a:pPr algn="just" eaLnBrk="1" hangingPunct="1"/>
            <a:endParaRPr lang="en-GB" altLang="en-US" sz="1600" dirty="0"/>
          </a:p>
        </p:txBody>
      </p:sp>
      <p:pic>
        <p:nvPicPr>
          <p:cNvPr id="25607" name="Picture 7">
            <a:extLst>
              <a:ext uri="{FF2B5EF4-FFF2-40B4-BE49-F238E27FC236}">
                <a16:creationId xmlns:a16="http://schemas.microsoft.com/office/drawing/2014/main" id="{39F3C9D1-2DF9-AB46-B092-715483D7B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6790" y="3729276"/>
            <a:ext cx="3116262"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BAAFAF48-E1C5-104C-A3C4-CC2EFF886B5E}"/>
              </a:ext>
            </a:extLst>
          </p:cNvPr>
          <p:cNvSpPr/>
          <p:nvPr/>
        </p:nvSpPr>
        <p:spPr>
          <a:xfrm>
            <a:off x="7712452" y="4529376"/>
            <a:ext cx="1485900" cy="15636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extBox 1">
            <a:extLst>
              <a:ext uri="{FF2B5EF4-FFF2-40B4-BE49-F238E27FC236}">
                <a16:creationId xmlns:a16="http://schemas.microsoft.com/office/drawing/2014/main" id="{89954552-CE9B-9842-BA60-1D124CBE1291}"/>
              </a:ext>
            </a:extLst>
          </p:cNvPr>
          <p:cNvSpPr txBox="1"/>
          <p:nvPr/>
        </p:nvSpPr>
        <p:spPr>
          <a:xfrm>
            <a:off x="479048" y="5400239"/>
            <a:ext cx="5029200" cy="646331"/>
          </a:xfrm>
          <a:prstGeom prst="rect">
            <a:avLst/>
          </a:prstGeom>
          <a:noFill/>
        </p:spPr>
        <p:txBody>
          <a:bodyPr wrap="square" rtlCol="0">
            <a:spAutoFit/>
          </a:bodyPr>
          <a:lstStyle/>
          <a:p>
            <a:r>
              <a:rPr lang="en-US" dirty="0"/>
              <a:t>3D seismic volumes can range from a few    100 Mb to 10’s or even 100’s Gb</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4">
            <a:extLst>
              <a:ext uri="{FF2B5EF4-FFF2-40B4-BE49-F238E27FC236}">
                <a16:creationId xmlns:a16="http://schemas.microsoft.com/office/drawing/2014/main" id="{57227D06-FF73-EE49-9DAC-487E22A9B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350" y="1042988"/>
            <a:ext cx="3095625" cy="485298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6626" name="Picture 5">
            <a:extLst>
              <a:ext uri="{FF2B5EF4-FFF2-40B4-BE49-F238E27FC236}">
                <a16:creationId xmlns:a16="http://schemas.microsoft.com/office/drawing/2014/main" id="{27D73201-00A7-CB42-8428-41DC181C8F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8400" y="1074738"/>
            <a:ext cx="3803650" cy="484981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241670" name="Text Box 6">
            <a:extLst>
              <a:ext uri="{FF2B5EF4-FFF2-40B4-BE49-F238E27FC236}">
                <a16:creationId xmlns:a16="http://schemas.microsoft.com/office/drawing/2014/main" id="{8534B44D-7548-0E42-831C-6AB6B4880897}"/>
              </a:ext>
            </a:extLst>
          </p:cNvPr>
          <p:cNvSpPr txBox="1">
            <a:spLocks noChangeArrowheads="1"/>
          </p:cNvSpPr>
          <p:nvPr/>
        </p:nvSpPr>
        <p:spPr bwMode="auto">
          <a:xfrm>
            <a:off x="5448300" y="6165850"/>
            <a:ext cx="2500313" cy="346075"/>
          </a:xfrm>
          <a:prstGeom prst="rect">
            <a:avLst/>
          </a:prstGeom>
          <a:solidFill>
            <a:schemeClr val="bg1"/>
          </a:solidFill>
          <a:ln w="9525">
            <a:solidFill>
              <a:schemeClr val="tx1"/>
            </a:solidFill>
            <a:miter lim="800000"/>
            <a:headEnd/>
            <a:tailEnd/>
          </a:ln>
          <a:effec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600" b="1">
                <a:solidFill>
                  <a:srgbClr val="FF3300"/>
                </a:solidFill>
                <a:effectLst>
                  <a:outerShdw blurRad="38100" dist="38100" dir="2700000" algn="tl">
                    <a:srgbClr val="C0C0C0"/>
                  </a:outerShdw>
                </a:effectLst>
              </a:rPr>
              <a:t>Vertical seismic section</a:t>
            </a:r>
          </a:p>
        </p:txBody>
      </p:sp>
      <p:sp>
        <p:nvSpPr>
          <p:cNvPr id="241671" name="Text Box 7">
            <a:extLst>
              <a:ext uri="{FF2B5EF4-FFF2-40B4-BE49-F238E27FC236}">
                <a16:creationId xmlns:a16="http://schemas.microsoft.com/office/drawing/2014/main" id="{F72BE422-50C5-9A49-85B1-B2CCCEFAD229}"/>
              </a:ext>
            </a:extLst>
          </p:cNvPr>
          <p:cNvSpPr txBox="1">
            <a:spLocks noChangeArrowheads="1"/>
          </p:cNvSpPr>
          <p:nvPr/>
        </p:nvSpPr>
        <p:spPr bwMode="auto">
          <a:xfrm>
            <a:off x="2208213" y="6165850"/>
            <a:ext cx="2274887" cy="346075"/>
          </a:xfrm>
          <a:prstGeom prst="rect">
            <a:avLst/>
          </a:prstGeom>
          <a:solidFill>
            <a:schemeClr val="bg1"/>
          </a:solidFill>
          <a:ln w="9525">
            <a:solidFill>
              <a:schemeClr val="tx1"/>
            </a:solidFill>
            <a:miter lim="800000"/>
            <a:headEnd/>
            <a:tailEnd/>
          </a:ln>
          <a:effec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600" b="1">
                <a:solidFill>
                  <a:srgbClr val="FF3300"/>
                </a:solidFill>
                <a:effectLst>
                  <a:outerShdw blurRad="38100" dist="38100" dir="2700000" algn="tl">
                    <a:srgbClr val="C0C0C0"/>
                  </a:outerShdw>
                </a:effectLst>
              </a:rPr>
              <a:t>Time slice at 1420 ms</a:t>
            </a:r>
          </a:p>
        </p:txBody>
      </p:sp>
      <p:sp>
        <p:nvSpPr>
          <p:cNvPr id="26629" name="Text Box 8">
            <a:extLst>
              <a:ext uri="{FF2B5EF4-FFF2-40B4-BE49-F238E27FC236}">
                <a16:creationId xmlns:a16="http://schemas.microsoft.com/office/drawing/2014/main" id="{9AC378E2-4252-B949-A1CB-68625BBFB26E}"/>
              </a:ext>
            </a:extLst>
          </p:cNvPr>
          <p:cNvSpPr txBox="1">
            <a:spLocks noChangeArrowheads="1"/>
          </p:cNvSpPr>
          <p:nvPr/>
        </p:nvSpPr>
        <p:spPr bwMode="auto">
          <a:xfrm>
            <a:off x="8813800" y="1038225"/>
            <a:ext cx="1692275"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r>
              <a:rPr lang="en-GB" altLang="en-US" sz="1400" dirty="0">
                <a:latin typeface="Cambria" panose="02040503050406030204" pitchFamily="18" charset="0"/>
              </a:rPr>
              <a:t>This </a:t>
            </a:r>
            <a:r>
              <a:rPr lang="en-GB" altLang="en-US" sz="1400" dirty="0" err="1">
                <a:latin typeface="Cambria" panose="02040503050406030204" pitchFamily="18" charset="0"/>
              </a:rPr>
              <a:t>timeslice</a:t>
            </a:r>
            <a:r>
              <a:rPr lang="en-GB" altLang="en-US" sz="1400" dirty="0">
                <a:latin typeface="Cambria" panose="02040503050406030204" pitchFamily="18" charset="0"/>
              </a:rPr>
              <a:t> (left) and vertical seismic section (right) come from the same dataset in the Gulf of Mexico. Note the development of normal faults and mapped seismic horizon (yellow) on the vertical section which manifest as discontinuities and a broad mapped event respectively in the </a:t>
            </a:r>
            <a:r>
              <a:rPr lang="en-GB" altLang="en-US" sz="1400" dirty="0" err="1">
                <a:latin typeface="Cambria" panose="02040503050406030204" pitchFamily="18" charset="0"/>
              </a:rPr>
              <a:t>timeslice</a:t>
            </a:r>
            <a:r>
              <a:rPr lang="en-GB" altLang="en-US" sz="1400" dirty="0">
                <a:latin typeface="Cambria" panose="02040503050406030204" pitchFamily="18" charset="0"/>
              </a:rPr>
              <a:t>.</a:t>
            </a:r>
          </a:p>
          <a:p>
            <a:pPr algn="just" eaLnBrk="1" hangingPunct="1"/>
            <a:r>
              <a:rPr lang="en-GB" altLang="en-US" sz="1400" dirty="0">
                <a:latin typeface="Cambria" panose="02040503050406030204" pitchFamily="18" charset="0"/>
              </a:rPr>
              <a:t>Confusing? Being able to reconcile the geometry of structures and mapped events is a key technique in 2D and 3D seismic interpretation…</a:t>
            </a:r>
          </a:p>
        </p:txBody>
      </p:sp>
      <p:sp>
        <p:nvSpPr>
          <p:cNvPr id="26630" name="Rectangle 4">
            <a:extLst>
              <a:ext uri="{FF2B5EF4-FFF2-40B4-BE49-F238E27FC236}">
                <a16:creationId xmlns:a16="http://schemas.microsoft.com/office/drawing/2014/main" id="{1EE10312-93B1-0941-B290-B3306C01798F}"/>
              </a:ext>
            </a:extLst>
          </p:cNvPr>
          <p:cNvSpPr>
            <a:spLocks noChangeArrowheads="1"/>
          </p:cNvSpPr>
          <p:nvPr/>
        </p:nvSpPr>
        <p:spPr bwMode="auto">
          <a:xfrm>
            <a:off x="209510" y="45930"/>
            <a:ext cx="81407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3200" b="1" dirty="0">
                <a:solidFill>
                  <a:schemeClr val="bg1"/>
                </a:solidFill>
                <a:latin typeface="+mj-lt"/>
              </a:rPr>
              <a:t>3D seismic: How do we view it?</a:t>
            </a:r>
          </a:p>
        </p:txBody>
      </p:sp>
      <p:sp>
        <p:nvSpPr>
          <p:cNvPr id="8" name="Freeform 7">
            <a:extLst>
              <a:ext uri="{FF2B5EF4-FFF2-40B4-BE49-F238E27FC236}">
                <a16:creationId xmlns:a16="http://schemas.microsoft.com/office/drawing/2014/main" id="{6005EE38-639E-7A42-8132-E594B3737D22}"/>
              </a:ext>
            </a:extLst>
          </p:cNvPr>
          <p:cNvSpPr/>
          <p:nvPr/>
        </p:nvSpPr>
        <p:spPr>
          <a:xfrm>
            <a:off x="2200275" y="3228975"/>
            <a:ext cx="2447925" cy="2647950"/>
          </a:xfrm>
          <a:custGeom>
            <a:avLst/>
            <a:gdLst>
              <a:gd name="connsiteX0" fmla="*/ 0 w 2447925"/>
              <a:gd name="connsiteY0" fmla="*/ 2647950 h 2647950"/>
              <a:gd name="connsiteX1" fmla="*/ 123825 w 2447925"/>
              <a:gd name="connsiteY1" fmla="*/ 2200275 h 2647950"/>
              <a:gd name="connsiteX2" fmla="*/ 323850 w 2447925"/>
              <a:gd name="connsiteY2" fmla="*/ 1752600 h 2647950"/>
              <a:gd name="connsiteX3" fmla="*/ 600075 w 2447925"/>
              <a:gd name="connsiteY3" fmla="*/ 1371600 h 2647950"/>
              <a:gd name="connsiteX4" fmla="*/ 1019175 w 2447925"/>
              <a:gd name="connsiteY4" fmla="*/ 819150 h 2647950"/>
              <a:gd name="connsiteX5" fmla="*/ 1314450 w 2447925"/>
              <a:gd name="connsiteY5" fmla="*/ 523875 h 2647950"/>
              <a:gd name="connsiteX6" fmla="*/ 1619250 w 2447925"/>
              <a:gd name="connsiteY6" fmla="*/ 342900 h 2647950"/>
              <a:gd name="connsiteX7" fmla="*/ 2209800 w 2447925"/>
              <a:gd name="connsiteY7" fmla="*/ 133350 h 2647950"/>
              <a:gd name="connsiteX8" fmla="*/ 2447925 w 2447925"/>
              <a:gd name="connsiteY8" fmla="*/ 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2647950">
                <a:moveTo>
                  <a:pt x="0" y="2647950"/>
                </a:moveTo>
                <a:lnTo>
                  <a:pt x="123825" y="2200275"/>
                </a:lnTo>
                <a:lnTo>
                  <a:pt x="323850" y="1752600"/>
                </a:lnTo>
                <a:lnTo>
                  <a:pt x="600075" y="1371600"/>
                </a:lnTo>
                <a:lnTo>
                  <a:pt x="1019175" y="819150"/>
                </a:lnTo>
                <a:lnTo>
                  <a:pt x="1314450" y="523875"/>
                </a:lnTo>
                <a:lnTo>
                  <a:pt x="1619250" y="342900"/>
                </a:lnTo>
                <a:lnTo>
                  <a:pt x="2209800" y="133350"/>
                </a:lnTo>
                <a:lnTo>
                  <a:pt x="2447925" y="0"/>
                </a:ln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GB"/>
          </a:p>
        </p:txBody>
      </p:sp>
      <p:sp>
        <p:nvSpPr>
          <p:cNvPr id="9" name="Freeform 8">
            <a:extLst>
              <a:ext uri="{FF2B5EF4-FFF2-40B4-BE49-F238E27FC236}">
                <a16:creationId xmlns:a16="http://schemas.microsoft.com/office/drawing/2014/main" id="{01CBD3E5-AF58-6A4C-B336-7615FDCB803E}"/>
              </a:ext>
            </a:extLst>
          </p:cNvPr>
          <p:cNvSpPr/>
          <p:nvPr/>
        </p:nvSpPr>
        <p:spPr>
          <a:xfrm>
            <a:off x="5448300" y="1276350"/>
            <a:ext cx="1219200" cy="4352925"/>
          </a:xfrm>
          <a:custGeom>
            <a:avLst/>
            <a:gdLst>
              <a:gd name="connsiteX0" fmla="*/ 1219200 w 1219200"/>
              <a:gd name="connsiteY0" fmla="*/ 0 h 4352925"/>
              <a:gd name="connsiteX1" fmla="*/ 1171575 w 1219200"/>
              <a:gd name="connsiteY1" fmla="*/ 590550 h 4352925"/>
              <a:gd name="connsiteX2" fmla="*/ 1085850 w 1219200"/>
              <a:gd name="connsiteY2" fmla="*/ 1181100 h 4352925"/>
              <a:gd name="connsiteX3" fmla="*/ 990600 w 1219200"/>
              <a:gd name="connsiteY3" fmla="*/ 1752600 h 4352925"/>
              <a:gd name="connsiteX4" fmla="*/ 800100 w 1219200"/>
              <a:gd name="connsiteY4" fmla="*/ 2400300 h 4352925"/>
              <a:gd name="connsiteX5" fmla="*/ 504825 w 1219200"/>
              <a:gd name="connsiteY5" fmla="*/ 3343275 h 4352925"/>
              <a:gd name="connsiteX6" fmla="*/ 114300 w 1219200"/>
              <a:gd name="connsiteY6" fmla="*/ 4124325 h 4352925"/>
              <a:gd name="connsiteX7" fmla="*/ 0 w 1219200"/>
              <a:gd name="connsiteY7" fmla="*/ 4352925 h 435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 h="4352925">
                <a:moveTo>
                  <a:pt x="1219200" y="0"/>
                </a:moveTo>
                <a:lnTo>
                  <a:pt x="1171575" y="590550"/>
                </a:lnTo>
                <a:lnTo>
                  <a:pt x="1085850" y="1181100"/>
                </a:lnTo>
                <a:lnTo>
                  <a:pt x="990600" y="1752600"/>
                </a:lnTo>
                <a:lnTo>
                  <a:pt x="800100" y="2400300"/>
                </a:lnTo>
                <a:lnTo>
                  <a:pt x="504825" y="3343275"/>
                </a:lnTo>
                <a:lnTo>
                  <a:pt x="114300" y="4124325"/>
                </a:lnTo>
                <a:lnTo>
                  <a:pt x="0" y="4352925"/>
                </a:ln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5">
            <a:extLst>
              <a:ext uri="{FF2B5EF4-FFF2-40B4-BE49-F238E27FC236}">
                <a16:creationId xmlns:a16="http://schemas.microsoft.com/office/drawing/2014/main" id="{9658E3D4-8767-3948-AF08-B9E4045AE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438" y="1773238"/>
            <a:ext cx="6408737"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Text Box 6">
            <a:extLst>
              <a:ext uri="{FF2B5EF4-FFF2-40B4-BE49-F238E27FC236}">
                <a16:creationId xmlns:a16="http://schemas.microsoft.com/office/drawing/2014/main" id="{1E28484A-78AC-1B44-AA1F-ADD64E2FC9C5}"/>
              </a:ext>
            </a:extLst>
          </p:cNvPr>
          <p:cNvSpPr txBox="1">
            <a:spLocks noChangeArrowheads="1"/>
          </p:cNvSpPr>
          <p:nvPr/>
        </p:nvSpPr>
        <p:spPr bwMode="auto">
          <a:xfrm>
            <a:off x="1703388" y="1700213"/>
            <a:ext cx="2160587"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r>
              <a:rPr lang="en-GB" altLang="en-US" sz="1400">
                <a:latin typeface="Cambria" panose="02040503050406030204" pitchFamily="18" charset="0"/>
              </a:rPr>
              <a:t>Understanding of the relationship between features observed in vertical and map-view (timeslice) seismic sections can be aided by using 3D visualisation packages. In the example to the right from the Northern North Sea a chair display is used to observe the relationship between the cross-sectional and map-view seismic expression of a channel.</a:t>
            </a:r>
          </a:p>
        </p:txBody>
      </p:sp>
      <p:sp>
        <p:nvSpPr>
          <p:cNvPr id="28675" name="Rectangle 4">
            <a:extLst>
              <a:ext uri="{FF2B5EF4-FFF2-40B4-BE49-F238E27FC236}">
                <a16:creationId xmlns:a16="http://schemas.microsoft.com/office/drawing/2014/main" id="{5B00004B-AA9A-144F-A865-F3D90344E58B}"/>
              </a:ext>
            </a:extLst>
          </p:cNvPr>
          <p:cNvSpPr>
            <a:spLocks noChangeArrowheads="1"/>
          </p:cNvSpPr>
          <p:nvPr/>
        </p:nvSpPr>
        <p:spPr bwMode="auto">
          <a:xfrm>
            <a:off x="196501" y="0"/>
            <a:ext cx="81407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3200" b="1" dirty="0">
                <a:solidFill>
                  <a:schemeClr val="bg1"/>
                </a:solidFill>
                <a:latin typeface="+mj-lt"/>
              </a:rPr>
              <a:t>3D seismic: How do we view it?</a:t>
            </a:r>
          </a:p>
        </p:txBody>
      </p:sp>
      <p:sp>
        <p:nvSpPr>
          <p:cNvPr id="5" name="Freeform 4">
            <a:extLst>
              <a:ext uri="{FF2B5EF4-FFF2-40B4-BE49-F238E27FC236}">
                <a16:creationId xmlns:a16="http://schemas.microsoft.com/office/drawing/2014/main" id="{E185EE95-5BD7-3E45-B447-4D258202ABDE}"/>
              </a:ext>
            </a:extLst>
          </p:cNvPr>
          <p:cNvSpPr/>
          <p:nvPr/>
        </p:nvSpPr>
        <p:spPr>
          <a:xfrm>
            <a:off x="4391025" y="3298825"/>
            <a:ext cx="5659438" cy="841375"/>
          </a:xfrm>
          <a:custGeom>
            <a:avLst/>
            <a:gdLst>
              <a:gd name="connsiteX0" fmla="*/ 0 w 5659394"/>
              <a:gd name="connsiteY0" fmla="*/ 0 h 840260"/>
              <a:gd name="connsiteX1" fmla="*/ 4868562 w 5659394"/>
              <a:gd name="connsiteY1" fmla="*/ 12357 h 840260"/>
              <a:gd name="connsiteX2" fmla="*/ 5659394 w 5659394"/>
              <a:gd name="connsiteY2" fmla="*/ 840260 h 840260"/>
              <a:gd name="connsiteX3" fmla="*/ 852616 w 5659394"/>
              <a:gd name="connsiteY3" fmla="*/ 840260 h 840260"/>
              <a:gd name="connsiteX4" fmla="*/ 37070 w 5659394"/>
              <a:gd name="connsiteY4" fmla="*/ 49427 h 84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9394" h="840260">
                <a:moveTo>
                  <a:pt x="0" y="0"/>
                </a:moveTo>
                <a:lnTo>
                  <a:pt x="4868562" y="12357"/>
                </a:lnTo>
                <a:lnTo>
                  <a:pt x="5659394" y="840260"/>
                </a:lnTo>
                <a:lnTo>
                  <a:pt x="852616" y="840260"/>
                </a:lnTo>
                <a:lnTo>
                  <a:pt x="37070" y="49427"/>
                </a:lnTo>
              </a:path>
            </a:pathLst>
          </a:custGeom>
          <a:solidFill>
            <a:schemeClr val="accent1"/>
          </a:solidFill>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5">
            <a:extLst>
              <a:ext uri="{FF2B5EF4-FFF2-40B4-BE49-F238E27FC236}">
                <a16:creationId xmlns:a16="http://schemas.microsoft.com/office/drawing/2014/main" id="{9658E3D4-8767-3948-AF08-B9E4045AE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438" y="1773238"/>
            <a:ext cx="6408737"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Text Box 6">
            <a:extLst>
              <a:ext uri="{FF2B5EF4-FFF2-40B4-BE49-F238E27FC236}">
                <a16:creationId xmlns:a16="http://schemas.microsoft.com/office/drawing/2014/main" id="{1E28484A-78AC-1B44-AA1F-ADD64E2FC9C5}"/>
              </a:ext>
            </a:extLst>
          </p:cNvPr>
          <p:cNvSpPr txBox="1">
            <a:spLocks noChangeArrowheads="1"/>
          </p:cNvSpPr>
          <p:nvPr/>
        </p:nvSpPr>
        <p:spPr bwMode="auto">
          <a:xfrm>
            <a:off x="1703388" y="1700213"/>
            <a:ext cx="2160587"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r>
              <a:rPr lang="en-GB" altLang="en-US" sz="1400">
                <a:latin typeface="Cambria" panose="02040503050406030204" pitchFamily="18" charset="0"/>
              </a:rPr>
              <a:t>Understanding of the relationship between features observed in vertical and map-view (timeslice) seismic sections can be aided by using 3D visualisation packages. In the example to the right from the Northern North Sea a chair display is used to observe the relationship between the cross-sectional and map-view seismic expression of a channel.</a:t>
            </a:r>
          </a:p>
        </p:txBody>
      </p:sp>
      <p:sp>
        <p:nvSpPr>
          <p:cNvPr id="28675" name="Rectangle 4">
            <a:extLst>
              <a:ext uri="{FF2B5EF4-FFF2-40B4-BE49-F238E27FC236}">
                <a16:creationId xmlns:a16="http://schemas.microsoft.com/office/drawing/2014/main" id="{5B00004B-AA9A-144F-A865-F3D90344E58B}"/>
              </a:ext>
            </a:extLst>
          </p:cNvPr>
          <p:cNvSpPr>
            <a:spLocks noChangeArrowheads="1"/>
          </p:cNvSpPr>
          <p:nvPr/>
        </p:nvSpPr>
        <p:spPr bwMode="auto">
          <a:xfrm>
            <a:off x="196501" y="0"/>
            <a:ext cx="81407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3200" b="1" dirty="0">
                <a:solidFill>
                  <a:schemeClr val="bg1"/>
                </a:solidFill>
                <a:latin typeface="+mj-lt"/>
              </a:rPr>
              <a:t>3D seismic: How do we view it?</a:t>
            </a:r>
          </a:p>
        </p:txBody>
      </p:sp>
    </p:spTree>
    <p:extLst>
      <p:ext uri="{BB962C8B-B14F-4D97-AF65-F5344CB8AC3E}">
        <p14:creationId xmlns:p14="http://schemas.microsoft.com/office/powerpoint/2010/main" val="2501499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3BBD65E0-EE67-D842-9BC0-1DBE46CA6F3E}"/>
              </a:ext>
            </a:extLst>
          </p:cNvPr>
          <p:cNvSpPr>
            <a:spLocks noChangeArrowheads="1"/>
          </p:cNvSpPr>
          <p:nvPr/>
        </p:nvSpPr>
        <p:spPr bwMode="auto">
          <a:xfrm>
            <a:off x="196501" y="0"/>
            <a:ext cx="81407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3200" b="1" dirty="0">
                <a:solidFill>
                  <a:schemeClr val="bg1"/>
                </a:solidFill>
                <a:latin typeface="+mj-lt"/>
              </a:rPr>
              <a:t>3D seismic: How do we view it?</a:t>
            </a:r>
          </a:p>
        </p:txBody>
      </p:sp>
      <p:pic>
        <p:nvPicPr>
          <p:cNvPr id="11266" name="Picture 2">
            <a:extLst>
              <a:ext uri="{FF2B5EF4-FFF2-40B4-BE49-F238E27FC236}">
                <a16:creationId xmlns:a16="http://schemas.microsoft.com/office/drawing/2014/main" id="{E65A23D0-13DF-9D4F-BD21-8185C1406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339" y="860313"/>
            <a:ext cx="10143460" cy="47217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CDED05-2880-414F-A15C-C9780618071E}"/>
              </a:ext>
            </a:extLst>
          </p:cNvPr>
          <p:cNvSpPr txBox="1"/>
          <p:nvPr/>
        </p:nvSpPr>
        <p:spPr>
          <a:xfrm>
            <a:off x="9036711" y="5905206"/>
            <a:ext cx="1620957" cy="369332"/>
          </a:xfrm>
          <a:prstGeom prst="rect">
            <a:avLst/>
          </a:prstGeom>
          <a:noFill/>
        </p:spPr>
        <p:txBody>
          <a:bodyPr wrap="none" rtlCol="0">
            <a:spAutoFit/>
          </a:bodyPr>
          <a:lstStyle/>
          <a:p>
            <a:r>
              <a:rPr lang="en-US" dirty="0">
                <a:hlinkClick r:id="rId3"/>
              </a:rPr>
              <a:t>Niranjan 2016</a:t>
            </a:r>
            <a:endParaRPr lang="en-US" dirty="0"/>
          </a:p>
        </p:txBody>
      </p:sp>
      <p:sp>
        <p:nvSpPr>
          <p:cNvPr id="6" name="TextBox 5">
            <a:extLst>
              <a:ext uri="{FF2B5EF4-FFF2-40B4-BE49-F238E27FC236}">
                <a16:creationId xmlns:a16="http://schemas.microsoft.com/office/drawing/2014/main" id="{6AD36650-270F-8A4C-AC5C-F3CD9006AC95}"/>
              </a:ext>
            </a:extLst>
          </p:cNvPr>
          <p:cNvSpPr txBox="1"/>
          <p:nvPr/>
        </p:nvSpPr>
        <p:spPr>
          <a:xfrm>
            <a:off x="1725652" y="5582041"/>
            <a:ext cx="9247147" cy="646331"/>
          </a:xfrm>
          <a:prstGeom prst="rect">
            <a:avLst/>
          </a:prstGeom>
          <a:noFill/>
        </p:spPr>
        <p:txBody>
          <a:bodyPr wrap="none" rtlCol="0">
            <a:spAutoFit/>
          </a:bodyPr>
          <a:lstStyle/>
          <a:p>
            <a:r>
              <a:rPr lang="en-GB" dirty="0"/>
              <a:t>Figure 6: Types of seismic data display modes: (a) Wiggle. (b) Wiggle and variable area. </a:t>
            </a:r>
          </a:p>
          <a:p>
            <a:r>
              <a:rPr lang="en-GB" dirty="0"/>
              <a:t>(c) Variable density. (d) Combination of (a) and (c).</a:t>
            </a:r>
            <a:endParaRPr lang="en-US" dirty="0"/>
          </a:p>
        </p:txBody>
      </p:sp>
    </p:spTree>
    <p:extLst>
      <p:ext uri="{BB962C8B-B14F-4D97-AF65-F5344CB8AC3E}">
        <p14:creationId xmlns:p14="http://schemas.microsoft.com/office/powerpoint/2010/main" val="3372082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Dynamic range</a:t>
            </a:r>
          </a:p>
        </p:txBody>
      </p:sp>
      <p:pic>
        <p:nvPicPr>
          <p:cNvPr id="2052" name="Picture 4"/>
          <p:cNvPicPr>
            <a:picLocks noChangeAspect="1" noChangeArrowheads="1"/>
          </p:cNvPicPr>
          <p:nvPr/>
        </p:nvPicPr>
        <p:blipFill>
          <a:blip r:embed="rId3" cstate="print"/>
          <a:srcRect/>
          <a:stretch>
            <a:fillRect/>
          </a:stretch>
        </p:blipFill>
        <p:spPr bwMode="auto">
          <a:xfrm>
            <a:off x="1688024" y="1839132"/>
            <a:ext cx="2319633" cy="3648076"/>
          </a:xfrm>
          <a:prstGeom prst="rect">
            <a:avLst/>
          </a:prstGeom>
          <a:noFill/>
          <a:ln w="19050">
            <a:solidFill>
              <a:schemeClr val="bg1"/>
            </a:solidFill>
            <a:miter lim="800000"/>
            <a:headEnd/>
            <a:tailEnd/>
          </a:ln>
        </p:spPr>
      </p:pic>
      <p:pic>
        <p:nvPicPr>
          <p:cNvPr id="2053" name="Picture 5"/>
          <p:cNvPicPr>
            <a:picLocks noChangeAspect="1" noChangeArrowheads="1"/>
          </p:cNvPicPr>
          <p:nvPr/>
        </p:nvPicPr>
        <p:blipFill>
          <a:blip r:embed="rId4" cstate="print"/>
          <a:srcRect/>
          <a:stretch>
            <a:fillRect/>
          </a:stretch>
        </p:blipFill>
        <p:spPr bwMode="auto">
          <a:xfrm>
            <a:off x="4659824" y="1839132"/>
            <a:ext cx="2319875" cy="3648456"/>
          </a:xfrm>
          <a:prstGeom prst="rect">
            <a:avLst/>
          </a:prstGeom>
          <a:noFill/>
          <a:ln w="19050">
            <a:solidFill>
              <a:schemeClr val="bg1"/>
            </a:solidFill>
            <a:miter lim="800000"/>
            <a:headEnd/>
            <a:tailEnd/>
          </a:ln>
        </p:spPr>
      </p:pic>
      <p:pic>
        <p:nvPicPr>
          <p:cNvPr id="2054" name="Picture 6"/>
          <p:cNvPicPr>
            <a:picLocks noChangeAspect="1" noChangeArrowheads="1"/>
          </p:cNvPicPr>
          <p:nvPr/>
        </p:nvPicPr>
        <p:blipFill>
          <a:blip r:embed="rId5" cstate="print"/>
          <a:srcRect/>
          <a:stretch>
            <a:fillRect/>
          </a:stretch>
        </p:blipFill>
        <p:spPr bwMode="auto">
          <a:xfrm>
            <a:off x="7555424" y="1839132"/>
            <a:ext cx="2319875" cy="3648456"/>
          </a:xfrm>
          <a:prstGeom prst="rect">
            <a:avLst/>
          </a:prstGeom>
          <a:noFill/>
          <a:ln w="19050">
            <a:solidFill>
              <a:schemeClr val="bg1"/>
            </a:solidFill>
            <a:miter lim="800000"/>
            <a:headEnd/>
            <a:tailEnd/>
          </a:ln>
        </p:spPr>
      </p:pic>
      <p:pic>
        <p:nvPicPr>
          <p:cNvPr id="2055" name="Picture 7"/>
          <p:cNvPicPr>
            <a:picLocks noChangeAspect="1" noChangeArrowheads="1"/>
          </p:cNvPicPr>
          <p:nvPr/>
        </p:nvPicPr>
        <p:blipFill>
          <a:blip r:embed="rId6" cstate="print"/>
          <a:srcRect/>
          <a:stretch>
            <a:fillRect/>
          </a:stretch>
        </p:blipFill>
        <p:spPr bwMode="auto">
          <a:xfrm>
            <a:off x="3827485" y="1852809"/>
            <a:ext cx="156814" cy="1905000"/>
          </a:xfrm>
          <a:prstGeom prst="rect">
            <a:avLst/>
          </a:prstGeom>
          <a:noFill/>
          <a:ln w="9525">
            <a:solidFill>
              <a:schemeClr val="tx1"/>
            </a:solidFill>
            <a:miter lim="800000"/>
            <a:headEnd/>
            <a:tailEnd/>
          </a:ln>
        </p:spPr>
      </p:pic>
      <p:pic>
        <p:nvPicPr>
          <p:cNvPr id="10" name="Picture 7"/>
          <p:cNvPicPr>
            <a:picLocks noChangeAspect="1" noChangeArrowheads="1"/>
          </p:cNvPicPr>
          <p:nvPr/>
        </p:nvPicPr>
        <p:blipFill>
          <a:blip r:embed="rId6" cstate="print"/>
          <a:srcRect/>
          <a:stretch>
            <a:fillRect/>
          </a:stretch>
        </p:blipFill>
        <p:spPr bwMode="auto">
          <a:xfrm>
            <a:off x="6793423" y="1852809"/>
            <a:ext cx="156814" cy="1905000"/>
          </a:xfrm>
          <a:prstGeom prst="rect">
            <a:avLst/>
          </a:prstGeom>
          <a:noFill/>
          <a:ln w="9525">
            <a:solidFill>
              <a:schemeClr val="tx1"/>
            </a:solidFill>
            <a:miter lim="800000"/>
            <a:headEnd/>
            <a:tailEnd/>
          </a:ln>
        </p:spPr>
      </p:pic>
      <p:pic>
        <p:nvPicPr>
          <p:cNvPr id="11" name="Picture 7"/>
          <p:cNvPicPr>
            <a:picLocks noChangeAspect="1" noChangeArrowheads="1"/>
          </p:cNvPicPr>
          <p:nvPr/>
        </p:nvPicPr>
        <p:blipFill>
          <a:blip r:embed="rId6" cstate="print"/>
          <a:srcRect/>
          <a:stretch>
            <a:fillRect/>
          </a:stretch>
        </p:blipFill>
        <p:spPr bwMode="auto">
          <a:xfrm>
            <a:off x="9692931" y="1866486"/>
            <a:ext cx="156814" cy="1905000"/>
          </a:xfrm>
          <a:prstGeom prst="rect">
            <a:avLst/>
          </a:prstGeom>
          <a:noFill/>
          <a:ln w="9525">
            <a:solidFill>
              <a:schemeClr val="tx1"/>
            </a:solidFill>
            <a:miter lim="800000"/>
            <a:headEnd/>
            <a:tailEnd/>
          </a:ln>
        </p:spPr>
      </p:pic>
      <p:sp>
        <p:nvSpPr>
          <p:cNvPr id="12" name="Up-Down Arrow 11"/>
          <p:cNvSpPr/>
          <p:nvPr/>
        </p:nvSpPr>
        <p:spPr>
          <a:xfrm>
            <a:off x="4013100" y="2749624"/>
            <a:ext cx="76200" cy="152400"/>
          </a:xfrm>
          <a:prstGeom prst="up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Up-Down Arrow 12"/>
          <p:cNvSpPr/>
          <p:nvPr/>
        </p:nvSpPr>
        <p:spPr>
          <a:xfrm>
            <a:off x="6996623" y="1886024"/>
            <a:ext cx="76200" cy="1879600"/>
          </a:xfrm>
          <a:prstGeom prst="up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Up-Down Arrow 14"/>
          <p:cNvSpPr/>
          <p:nvPr/>
        </p:nvSpPr>
        <p:spPr>
          <a:xfrm>
            <a:off x="9921530" y="1118163"/>
            <a:ext cx="101601" cy="3931139"/>
          </a:xfrm>
          <a:prstGeom prst="up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1662623" y="1401471"/>
            <a:ext cx="2345514" cy="430887"/>
          </a:xfrm>
          <a:prstGeom prst="rect">
            <a:avLst/>
          </a:prstGeom>
          <a:noFill/>
        </p:spPr>
        <p:txBody>
          <a:bodyPr wrap="none" rtlCol="0">
            <a:spAutoFit/>
          </a:bodyPr>
          <a:lstStyle/>
          <a:p>
            <a:pPr marL="228600" indent="-228600" algn="ctr">
              <a:buAutoNum type="arabicParenR"/>
            </a:pPr>
            <a:r>
              <a:rPr lang="en-GB" sz="1100" b="1" dirty="0" err="1"/>
              <a:t>Undercompressed</a:t>
            </a:r>
            <a:r>
              <a:rPr lang="en-GB" sz="1100" b="1" dirty="0"/>
              <a:t> </a:t>
            </a:r>
            <a:r>
              <a:rPr lang="en-GB" sz="1100" b="1" dirty="0" err="1"/>
              <a:t>colourbar</a:t>
            </a:r>
            <a:endParaRPr lang="en-GB" sz="1100" b="1" dirty="0"/>
          </a:p>
          <a:p>
            <a:pPr marL="228600" indent="-228600" algn="ctr"/>
            <a:r>
              <a:rPr lang="en-GB" sz="1100" b="1" dirty="0"/>
              <a:t>(poor use of dynamic range)</a:t>
            </a:r>
          </a:p>
        </p:txBody>
      </p:sp>
      <p:sp>
        <p:nvSpPr>
          <p:cNvPr id="17" name="TextBox 16"/>
          <p:cNvSpPr txBox="1"/>
          <p:nvPr/>
        </p:nvSpPr>
        <p:spPr>
          <a:xfrm>
            <a:off x="4583623" y="1381933"/>
            <a:ext cx="2456122" cy="430887"/>
          </a:xfrm>
          <a:prstGeom prst="rect">
            <a:avLst/>
          </a:prstGeom>
          <a:noFill/>
        </p:spPr>
        <p:txBody>
          <a:bodyPr wrap="none" rtlCol="0">
            <a:spAutoFit/>
          </a:bodyPr>
          <a:lstStyle/>
          <a:p>
            <a:pPr algn="ctr"/>
            <a:r>
              <a:rPr lang="en-GB" sz="1100" b="1" dirty="0"/>
              <a:t>2) Suitably compressed </a:t>
            </a:r>
            <a:r>
              <a:rPr lang="en-GB" sz="1100" b="1" dirty="0" err="1"/>
              <a:t>colourbar</a:t>
            </a:r>
            <a:endParaRPr lang="en-GB" sz="1100" b="1" dirty="0"/>
          </a:p>
          <a:p>
            <a:pPr algn="ctr"/>
            <a:r>
              <a:rPr lang="en-GB" sz="1100" b="1" dirty="0"/>
              <a:t>(perfect dynamic range)</a:t>
            </a:r>
          </a:p>
        </p:txBody>
      </p:sp>
      <p:sp>
        <p:nvSpPr>
          <p:cNvPr id="18" name="TextBox 17"/>
          <p:cNvSpPr txBox="1"/>
          <p:nvPr/>
        </p:nvSpPr>
        <p:spPr>
          <a:xfrm>
            <a:off x="7657024" y="1354579"/>
            <a:ext cx="2190023" cy="430887"/>
          </a:xfrm>
          <a:prstGeom prst="rect">
            <a:avLst/>
          </a:prstGeom>
          <a:noFill/>
        </p:spPr>
        <p:txBody>
          <a:bodyPr wrap="none" rtlCol="0">
            <a:spAutoFit/>
          </a:bodyPr>
          <a:lstStyle/>
          <a:p>
            <a:pPr algn="ctr"/>
            <a:r>
              <a:rPr lang="en-GB" sz="1100" b="1" dirty="0"/>
              <a:t>3) </a:t>
            </a:r>
            <a:r>
              <a:rPr lang="en-GB" sz="1100" b="1" dirty="0" err="1"/>
              <a:t>Overcompressed</a:t>
            </a:r>
            <a:r>
              <a:rPr lang="en-GB" sz="1100" b="1" dirty="0"/>
              <a:t> </a:t>
            </a:r>
            <a:r>
              <a:rPr lang="en-GB" sz="1100" b="1" dirty="0" err="1"/>
              <a:t>colourbar</a:t>
            </a:r>
            <a:endParaRPr lang="en-GB" sz="1100" b="1" dirty="0"/>
          </a:p>
          <a:p>
            <a:pPr algn="ctr"/>
            <a:r>
              <a:rPr lang="en-GB" sz="1100" b="1" dirty="0"/>
              <a:t>(poor use of dynamic range)</a:t>
            </a:r>
          </a:p>
        </p:txBody>
      </p:sp>
      <p:sp>
        <p:nvSpPr>
          <p:cNvPr id="6" name="TextBox 5">
            <a:extLst>
              <a:ext uri="{FF2B5EF4-FFF2-40B4-BE49-F238E27FC236}">
                <a16:creationId xmlns:a16="http://schemas.microsoft.com/office/drawing/2014/main" id="{032A7A3A-FC5D-4D4E-9C8B-7BE44413F53E}"/>
              </a:ext>
            </a:extLst>
          </p:cNvPr>
          <p:cNvSpPr txBox="1"/>
          <p:nvPr/>
        </p:nvSpPr>
        <p:spPr>
          <a:xfrm>
            <a:off x="650929" y="5775128"/>
            <a:ext cx="10059164" cy="369332"/>
          </a:xfrm>
          <a:prstGeom prst="rect">
            <a:avLst/>
          </a:prstGeom>
          <a:noFill/>
        </p:spPr>
        <p:txBody>
          <a:bodyPr wrap="none" rtlCol="0">
            <a:spAutoFit/>
          </a:bodyPr>
          <a:lstStyle/>
          <a:p>
            <a:r>
              <a:rPr lang="en-US" dirty="0"/>
              <a:t>It is important to use the dynamic range of the data in the </a:t>
            </a:r>
            <a:r>
              <a:rPr lang="en-US" dirty="0" err="1"/>
              <a:t>colour</a:t>
            </a:r>
            <a:r>
              <a:rPr lang="en-US" dirty="0"/>
              <a:t> bar to display seismic data well</a:t>
            </a:r>
          </a:p>
        </p:txBody>
      </p:sp>
    </p:spTree>
    <p:extLst>
      <p:ext uri="{BB962C8B-B14F-4D97-AF65-F5344CB8AC3E}">
        <p14:creationId xmlns:p14="http://schemas.microsoft.com/office/powerpoint/2010/main" val="343949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09144EC-54C6-C74B-9CF7-11A220F0F042}"/>
              </a:ext>
            </a:extLst>
          </p:cNvPr>
          <p:cNvSpPr>
            <a:spLocks noChangeArrowheads="1"/>
          </p:cNvSpPr>
          <p:nvPr/>
        </p:nvSpPr>
        <p:spPr bwMode="auto">
          <a:xfrm>
            <a:off x="196501" y="0"/>
            <a:ext cx="81407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GB" altLang="en-US" sz="3200" b="1" dirty="0">
                <a:solidFill>
                  <a:schemeClr val="bg1"/>
                </a:solidFill>
                <a:latin typeface="+mj-lt"/>
              </a:rPr>
              <a:t>How are seismic data stored?</a:t>
            </a:r>
          </a:p>
        </p:txBody>
      </p:sp>
      <p:sp>
        <p:nvSpPr>
          <p:cNvPr id="3" name="TextBox 2">
            <a:extLst>
              <a:ext uri="{FF2B5EF4-FFF2-40B4-BE49-F238E27FC236}">
                <a16:creationId xmlns:a16="http://schemas.microsoft.com/office/drawing/2014/main" id="{C1C5A0F9-6E7D-EE4B-83BC-B85AC49E11B1}"/>
              </a:ext>
            </a:extLst>
          </p:cNvPr>
          <p:cNvSpPr txBox="1"/>
          <p:nvPr/>
        </p:nvSpPr>
        <p:spPr>
          <a:xfrm>
            <a:off x="353877" y="1038387"/>
            <a:ext cx="11484245" cy="5201424"/>
          </a:xfrm>
          <a:prstGeom prst="rect">
            <a:avLst/>
          </a:prstGeom>
          <a:noFill/>
        </p:spPr>
        <p:txBody>
          <a:bodyPr wrap="square" rtlCol="0">
            <a:spAutoFit/>
          </a:bodyPr>
          <a:lstStyle/>
          <a:p>
            <a:pPr marL="285750" indent="-285750">
              <a:buFont typeface="Arial" panose="020B0604020202020204" pitchFamily="34" charset="0"/>
              <a:buChar char="•"/>
            </a:pPr>
            <a:r>
              <a:rPr lang="en-US" sz="2400" dirty="0"/>
              <a:t>3D Post-stack seismic data are effectively a grid of samples. As a data scientist you may think this is quite a simple data type to store</a:t>
            </a:r>
          </a:p>
          <a:p>
            <a:endParaRPr lang="en-US" sz="2400" dirty="0"/>
          </a:p>
          <a:p>
            <a:pPr marL="285750" indent="-285750">
              <a:buFont typeface="Arial" panose="020B0604020202020204" pitchFamily="34" charset="0"/>
              <a:buChar char="•"/>
            </a:pPr>
            <a:r>
              <a:rPr lang="en-US" sz="2400" dirty="0"/>
              <a:t>However, seismic data storage has a long history dating back to 1975 when the SEG-Y file format was established for saving single-line seismic data to magnetic tapes (needed to make sure all the metadata stored with the trace data)</a:t>
            </a:r>
          </a:p>
          <a:p>
            <a:endParaRPr lang="en-US" sz="2400" dirty="0"/>
          </a:p>
          <a:p>
            <a:pPr marL="285750" indent="-285750">
              <a:buFont typeface="Arial" panose="020B0604020202020204" pitchFamily="34" charset="0"/>
              <a:buChar char="•"/>
            </a:pPr>
            <a:r>
              <a:rPr lang="en-US" sz="2400" dirty="0"/>
              <a:t>We still use the same file-format today, although it has been updated periodically</a:t>
            </a:r>
          </a:p>
          <a:p>
            <a:endParaRPr lang="en-US" sz="2400" dirty="0"/>
          </a:p>
          <a:p>
            <a:pPr marL="285750" indent="-285750">
              <a:buFont typeface="Arial" panose="020B0604020202020204" pitchFamily="34" charset="0"/>
              <a:buChar char="•"/>
            </a:pPr>
            <a:r>
              <a:rPr lang="en-US" sz="2400" dirty="0"/>
              <a:t>Not the most efficient file format for modern data science</a:t>
            </a:r>
          </a:p>
          <a:p>
            <a:endParaRPr lang="en-US" sz="2400" dirty="0"/>
          </a:p>
          <a:p>
            <a:pPr marL="285750" indent="-285750">
              <a:buFont typeface="Arial" panose="020B0604020202020204" pitchFamily="34" charset="0"/>
              <a:buChar char="•"/>
            </a:pPr>
            <a:r>
              <a:rPr lang="en-US" sz="2400" dirty="0"/>
              <a:t>In Exercise 3 the first thing you will do is convert SEG-Y data into a more efficient format (e.g. a </a:t>
            </a:r>
            <a:r>
              <a:rPr lang="en-US" sz="2400" dirty="0" err="1"/>
              <a:t>numpy</a:t>
            </a:r>
            <a:r>
              <a:rPr lang="en-US" sz="2400" dirty="0"/>
              <a:t> array)</a:t>
            </a:r>
          </a:p>
          <a:p>
            <a:endParaRPr lang="en-US" sz="2000" dirty="0"/>
          </a:p>
        </p:txBody>
      </p:sp>
    </p:spTree>
    <p:extLst>
      <p:ext uri="{BB962C8B-B14F-4D97-AF65-F5344CB8AC3E}">
        <p14:creationId xmlns:p14="http://schemas.microsoft.com/office/powerpoint/2010/main" val="633739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C75F2-F7AC-3D4D-8256-FD263E5BDED6}"/>
              </a:ext>
            </a:extLst>
          </p:cNvPr>
          <p:cNvSpPr txBox="1">
            <a:spLocks/>
          </p:cNvSpPr>
          <p:nvPr/>
        </p:nvSpPr>
        <p:spPr>
          <a:xfrm>
            <a:off x="116417" y="115888"/>
            <a:ext cx="8955616" cy="450850"/>
          </a:xfrm>
          <a:prstGeom prst="rect">
            <a:avLst/>
          </a:prstGeom>
        </p:spPr>
        <p:txBody>
          <a:bodyPr/>
          <a:lst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eaLnBrk="1" fontAlgn="base" hangingPunct="1">
              <a:spcBef>
                <a:spcPct val="0"/>
              </a:spcBef>
              <a:spcAft>
                <a:spcPct val="0"/>
              </a:spcAft>
              <a:defRPr sz="3200" b="1">
                <a:solidFill>
                  <a:schemeClr val="bg1"/>
                </a:solidFill>
                <a:latin typeface="Arial" charset="0"/>
                <a:cs typeface="Arial" charset="0"/>
              </a:defRPr>
            </a:lvl6pPr>
            <a:lvl7pPr marL="914400" algn="l" rtl="0" eaLnBrk="1" fontAlgn="base" hangingPunct="1">
              <a:spcBef>
                <a:spcPct val="0"/>
              </a:spcBef>
              <a:spcAft>
                <a:spcPct val="0"/>
              </a:spcAft>
              <a:defRPr sz="3200" b="1">
                <a:solidFill>
                  <a:schemeClr val="bg1"/>
                </a:solidFill>
                <a:latin typeface="Arial" charset="0"/>
                <a:cs typeface="Arial" charset="0"/>
              </a:defRPr>
            </a:lvl7pPr>
            <a:lvl8pPr marL="1371600" algn="l" rtl="0" eaLnBrk="1" fontAlgn="base" hangingPunct="1">
              <a:spcBef>
                <a:spcPct val="0"/>
              </a:spcBef>
              <a:spcAft>
                <a:spcPct val="0"/>
              </a:spcAft>
              <a:defRPr sz="3200" b="1">
                <a:solidFill>
                  <a:schemeClr val="bg1"/>
                </a:solidFill>
                <a:latin typeface="Arial" charset="0"/>
                <a:cs typeface="Arial" charset="0"/>
              </a:defRPr>
            </a:lvl8pPr>
            <a:lvl9pPr marL="1828800" algn="l" rtl="0" eaLnBrk="1" fontAlgn="base" hangingPunct="1">
              <a:spcBef>
                <a:spcPct val="0"/>
              </a:spcBef>
              <a:spcAft>
                <a:spcPct val="0"/>
              </a:spcAft>
              <a:defRPr sz="3200" b="1">
                <a:solidFill>
                  <a:schemeClr val="bg1"/>
                </a:solidFill>
                <a:latin typeface="Arial" charset="0"/>
                <a:cs typeface="Arial" charset="0"/>
              </a:defRPr>
            </a:lvl9pPr>
          </a:lstStyle>
          <a:p>
            <a:r>
              <a:rPr lang="en-US" kern="0" dirty="0"/>
              <a:t>The SEG-Y file format</a:t>
            </a:r>
          </a:p>
        </p:txBody>
      </p:sp>
      <p:sp>
        <p:nvSpPr>
          <p:cNvPr id="3" name="TextBox 2">
            <a:extLst>
              <a:ext uri="{FF2B5EF4-FFF2-40B4-BE49-F238E27FC236}">
                <a16:creationId xmlns:a16="http://schemas.microsoft.com/office/drawing/2014/main" id="{2F2E42C5-B840-E845-9A4B-2DFF35B7B7D7}"/>
              </a:ext>
            </a:extLst>
          </p:cNvPr>
          <p:cNvSpPr txBox="1"/>
          <p:nvPr/>
        </p:nvSpPr>
        <p:spPr>
          <a:xfrm>
            <a:off x="449450" y="997943"/>
            <a:ext cx="11561736" cy="3447098"/>
          </a:xfrm>
          <a:prstGeom prst="rect">
            <a:avLst/>
          </a:prstGeom>
          <a:noFill/>
        </p:spPr>
        <p:txBody>
          <a:bodyPr wrap="square" rtlCol="0">
            <a:spAutoFit/>
          </a:bodyPr>
          <a:lstStyle/>
          <a:p>
            <a:pPr marL="285750" indent="-285750">
              <a:buFont typeface="Arial" panose="020B0604020202020204" pitchFamily="34" charset="0"/>
              <a:buChar char="•"/>
            </a:pPr>
            <a:r>
              <a:rPr lang="en-US" sz="2200" dirty="0"/>
              <a:t>Developed by the Society of Exploration Geophysicists (SEG) released in 1975 for storing seismic data in a consistent way throughout industry</a:t>
            </a:r>
          </a:p>
          <a:p>
            <a:endParaRPr lang="en-US" sz="2200" dirty="0"/>
          </a:p>
          <a:p>
            <a:pPr marL="285750" indent="-285750">
              <a:buFont typeface="Arial" panose="020B0604020202020204" pitchFamily="34" charset="0"/>
              <a:buChar char="•"/>
            </a:pPr>
            <a:r>
              <a:rPr lang="en-US" sz="2200" dirty="0"/>
              <a:t>Built for reading and writing data to tapes, not for efficiently viewing </a:t>
            </a:r>
            <a:r>
              <a:rPr lang="en-US" sz="2200" dirty="0" err="1"/>
              <a:t>inlines</a:t>
            </a:r>
            <a:r>
              <a:rPr lang="en-US" sz="2200" dirty="0"/>
              <a:t>, </a:t>
            </a:r>
            <a:r>
              <a:rPr lang="en-US" sz="2200" dirty="0" err="1"/>
              <a:t>xlines</a:t>
            </a:r>
            <a:r>
              <a:rPr lang="en-US" sz="2200" dirty="0"/>
              <a:t> and time slices</a:t>
            </a:r>
          </a:p>
          <a:p>
            <a:endParaRPr lang="en-US" sz="2200" dirty="0"/>
          </a:p>
          <a:p>
            <a:pPr marL="285750" indent="-285750">
              <a:buFont typeface="Arial" panose="020B0604020202020204" pitchFamily="34" charset="0"/>
              <a:buChar char="•"/>
            </a:pPr>
            <a:r>
              <a:rPr lang="en-US" sz="2200" dirty="0"/>
              <a:t>The SEG-Y file mostly involves the trace data, but it also includes a number of headers: A text header, a binary header, a header for each trace</a:t>
            </a:r>
          </a:p>
          <a:p>
            <a:pPr marL="285750" indent="-285750">
              <a:buFont typeface="Arial" panose="020B0604020202020204" pitchFamily="34" charset="0"/>
              <a:buChar char="•"/>
            </a:pPr>
            <a:endParaRPr lang="en-US" sz="2200" dirty="0"/>
          </a:p>
          <a:p>
            <a:endParaRPr lang="en-US" sz="2000" dirty="0"/>
          </a:p>
        </p:txBody>
      </p:sp>
      <p:pic>
        <p:nvPicPr>
          <p:cNvPr id="8" name="Picture 7" descr="Diagram&#10;&#10;Description automatically generated">
            <a:extLst>
              <a:ext uri="{FF2B5EF4-FFF2-40B4-BE49-F238E27FC236}">
                <a16:creationId xmlns:a16="http://schemas.microsoft.com/office/drawing/2014/main" id="{215BA0C4-3E8E-CC4E-A428-2D0D82606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9912" y="4288039"/>
            <a:ext cx="6565900" cy="1803400"/>
          </a:xfrm>
          <a:prstGeom prst="rect">
            <a:avLst/>
          </a:prstGeom>
        </p:spPr>
      </p:pic>
      <p:sp>
        <p:nvSpPr>
          <p:cNvPr id="9" name="Rectangle 8">
            <a:extLst>
              <a:ext uri="{FF2B5EF4-FFF2-40B4-BE49-F238E27FC236}">
                <a16:creationId xmlns:a16="http://schemas.microsoft.com/office/drawing/2014/main" id="{43D4F398-B45E-9146-97C9-207F5909F95D}"/>
              </a:ext>
            </a:extLst>
          </p:cNvPr>
          <p:cNvSpPr/>
          <p:nvPr/>
        </p:nvSpPr>
        <p:spPr>
          <a:xfrm>
            <a:off x="6349139" y="6185034"/>
            <a:ext cx="6096000" cy="646331"/>
          </a:xfrm>
          <a:prstGeom prst="rect">
            <a:avLst/>
          </a:prstGeom>
        </p:spPr>
        <p:txBody>
          <a:bodyPr>
            <a:spAutoFit/>
          </a:bodyPr>
          <a:lstStyle/>
          <a:p>
            <a:r>
              <a:rPr lang="en-US" dirty="0">
                <a:hlinkClick r:id="rId3"/>
              </a:rPr>
              <a:t>https://</a:t>
            </a:r>
            <a:r>
              <a:rPr lang="en-US" dirty="0" err="1">
                <a:hlinkClick r:id="rId3"/>
              </a:rPr>
              <a:t>www.troika-int.com</a:t>
            </a:r>
            <a:r>
              <a:rPr lang="en-US" dirty="0">
                <a:hlinkClick r:id="rId3"/>
              </a:rPr>
              <a:t>/about-us/resources/</a:t>
            </a:r>
            <a:r>
              <a:rPr lang="en-US" dirty="0" err="1">
                <a:hlinkClick r:id="rId3"/>
              </a:rPr>
              <a:t>segy</a:t>
            </a:r>
            <a:r>
              <a:rPr lang="en-US" dirty="0">
                <a:hlinkClick r:id="rId3"/>
              </a:rPr>
              <a:t>-seismic-data-exchange-format</a:t>
            </a:r>
            <a:endParaRPr lang="en-US" dirty="0"/>
          </a:p>
        </p:txBody>
      </p:sp>
    </p:spTree>
    <p:extLst>
      <p:ext uri="{BB962C8B-B14F-4D97-AF65-F5344CB8AC3E}">
        <p14:creationId xmlns:p14="http://schemas.microsoft.com/office/powerpoint/2010/main" val="3534993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C75F2-F7AC-3D4D-8256-FD263E5BDED6}"/>
              </a:ext>
            </a:extLst>
          </p:cNvPr>
          <p:cNvSpPr txBox="1">
            <a:spLocks/>
          </p:cNvSpPr>
          <p:nvPr/>
        </p:nvSpPr>
        <p:spPr>
          <a:xfrm>
            <a:off x="116417" y="115888"/>
            <a:ext cx="8955616" cy="450850"/>
          </a:xfrm>
          <a:prstGeom prst="rect">
            <a:avLst/>
          </a:prstGeom>
        </p:spPr>
        <p:txBody>
          <a:bodyPr/>
          <a:lst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eaLnBrk="1" fontAlgn="base" hangingPunct="1">
              <a:spcBef>
                <a:spcPct val="0"/>
              </a:spcBef>
              <a:spcAft>
                <a:spcPct val="0"/>
              </a:spcAft>
              <a:defRPr sz="3200" b="1">
                <a:solidFill>
                  <a:schemeClr val="bg1"/>
                </a:solidFill>
                <a:latin typeface="Arial" charset="0"/>
                <a:cs typeface="Arial" charset="0"/>
              </a:defRPr>
            </a:lvl6pPr>
            <a:lvl7pPr marL="914400" algn="l" rtl="0" eaLnBrk="1" fontAlgn="base" hangingPunct="1">
              <a:spcBef>
                <a:spcPct val="0"/>
              </a:spcBef>
              <a:spcAft>
                <a:spcPct val="0"/>
              </a:spcAft>
              <a:defRPr sz="3200" b="1">
                <a:solidFill>
                  <a:schemeClr val="bg1"/>
                </a:solidFill>
                <a:latin typeface="Arial" charset="0"/>
                <a:cs typeface="Arial" charset="0"/>
              </a:defRPr>
            </a:lvl7pPr>
            <a:lvl8pPr marL="1371600" algn="l" rtl="0" eaLnBrk="1" fontAlgn="base" hangingPunct="1">
              <a:spcBef>
                <a:spcPct val="0"/>
              </a:spcBef>
              <a:spcAft>
                <a:spcPct val="0"/>
              </a:spcAft>
              <a:defRPr sz="3200" b="1">
                <a:solidFill>
                  <a:schemeClr val="bg1"/>
                </a:solidFill>
                <a:latin typeface="Arial" charset="0"/>
                <a:cs typeface="Arial" charset="0"/>
              </a:defRPr>
            </a:lvl8pPr>
            <a:lvl9pPr marL="1828800" algn="l" rtl="0" eaLnBrk="1" fontAlgn="base" hangingPunct="1">
              <a:spcBef>
                <a:spcPct val="0"/>
              </a:spcBef>
              <a:spcAft>
                <a:spcPct val="0"/>
              </a:spcAft>
              <a:defRPr sz="3200" b="1">
                <a:solidFill>
                  <a:schemeClr val="bg1"/>
                </a:solidFill>
                <a:latin typeface="Arial" charset="0"/>
                <a:cs typeface="Arial" charset="0"/>
              </a:defRPr>
            </a:lvl9pPr>
          </a:lstStyle>
          <a:p>
            <a:r>
              <a:rPr lang="en-US" kern="0" dirty="0"/>
              <a:t>The SEG-Y file format</a:t>
            </a:r>
          </a:p>
        </p:txBody>
      </p:sp>
      <p:sp>
        <p:nvSpPr>
          <p:cNvPr id="3" name="TextBox 2">
            <a:extLst>
              <a:ext uri="{FF2B5EF4-FFF2-40B4-BE49-F238E27FC236}">
                <a16:creationId xmlns:a16="http://schemas.microsoft.com/office/drawing/2014/main" id="{2F2E42C5-B840-E845-9A4B-2DFF35B7B7D7}"/>
              </a:ext>
            </a:extLst>
          </p:cNvPr>
          <p:cNvSpPr txBox="1"/>
          <p:nvPr/>
        </p:nvSpPr>
        <p:spPr>
          <a:xfrm>
            <a:off x="315132" y="1038387"/>
            <a:ext cx="6178658" cy="6001643"/>
          </a:xfrm>
          <a:prstGeom prst="rect">
            <a:avLst/>
          </a:prstGeom>
          <a:noFill/>
        </p:spPr>
        <p:txBody>
          <a:bodyPr wrap="square" rtlCol="0">
            <a:spAutoFit/>
          </a:bodyPr>
          <a:lstStyle/>
          <a:p>
            <a:r>
              <a:rPr lang="en-US" sz="2200" dirty="0"/>
              <a:t>Text header: known as the EBCDIC. Human-readable header describing the data (bit like a ReadMe file). Contains information on acquisition, processing and geometry.</a:t>
            </a:r>
          </a:p>
          <a:p>
            <a:endParaRPr lang="en-US" sz="2200" dirty="0"/>
          </a:p>
          <a:p>
            <a:endParaRPr lang="en-US" sz="2000" dirty="0"/>
          </a:p>
          <a:p>
            <a:endParaRPr lang="en-US" sz="2000" dirty="0"/>
          </a:p>
          <a:p>
            <a:endParaRPr lang="en-US" sz="2200" dirty="0"/>
          </a:p>
          <a:p>
            <a:endParaRPr lang="en-US" sz="2200" dirty="0"/>
          </a:p>
          <a:p>
            <a:endParaRPr lang="en-US" sz="2200" dirty="0"/>
          </a:p>
          <a:p>
            <a:r>
              <a:rPr lang="en-US" sz="2200" dirty="0"/>
              <a:t>Binary header: values that apply to the whole SEG-Y file, e.g. sample interval and number of samples in each trace. In table form in 3 columns.</a:t>
            </a:r>
          </a:p>
          <a:p>
            <a:endParaRPr lang="en-US" sz="2000" dirty="0"/>
          </a:p>
          <a:p>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7A76A8E7-623B-7147-A6D4-FAF1516CB071}"/>
              </a:ext>
            </a:extLst>
          </p:cNvPr>
          <p:cNvPicPr>
            <a:picLocks noChangeAspect="1"/>
          </p:cNvPicPr>
          <p:nvPr/>
        </p:nvPicPr>
        <p:blipFill>
          <a:blip r:embed="rId3"/>
          <a:stretch>
            <a:fillRect/>
          </a:stretch>
        </p:blipFill>
        <p:spPr>
          <a:xfrm>
            <a:off x="7053475" y="799777"/>
            <a:ext cx="4823393" cy="2505236"/>
          </a:xfrm>
          <a:prstGeom prst="rect">
            <a:avLst/>
          </a:prstGeom>
        </p:spPr>
      </p:pic>
      <p:pic>
        <p:nvPicPr>
          <p:cNvPr id="5" name="Picture 4">
            <a:extLst>
              <a:ext uri="{FF2B5EF4-FFF2-40B4-BE49-F238E27FC236}">
                <a16:creationId xmlns:a16="http://schemas.microsoft.com/office/drawing/2014/main" id="{0B2A982F-E936-034D-83B0-5B46349E190D}"/>
              </a:ext>
            </a:extLst>
          </p:cNvPr>
          <p:cNvPicPr>
            <a:picLocks noChangeAspect="1"/>
          </p:cNvPicPr>
          <p:nvPr/>
        </p:nvPicPr>
        <p:blipFill>
          <a:blip r:embed="rId4"/>
          <a:stretch>
            <a:fillRect/>
          </a:stretch>
        </p:blipFill>
        <p:spPr>
          <a:xfrm>
            <a:off x="7053475" y="4087113"/>
            <a:ext cx="3810000" cy="3705225"/>
          </a:xfrm>
          <a:prstGeom prst="rect">
            <a:avLst/>
          </a:prstGeom>
        </p:spPr>
      </p:pic>
    </p:spTree>
    <p:extLst>
      <p:ext uri="{BB962C8B-B14F-4D97-AF65-F5344CB8AC3E}">
        <p14:creationId xmlns:p14="http://schemas.microsoft.com/office/powerpoint/2010/main" val="125506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1766D7-0244-5A4A-A0DD-392EBFE456E3}"/>
              </a:ext>
            </a:extLst>
          </p:cNvPr>
          <p:cNvSpPr/>
          <p:nvPr/>
        </p:nvSpPr>
        <p:spPr>
          <a:xfrm>
            <a:off x="335797" y="1142477"/>
            <a:ext cx="6096000" cy="4524315"/>
          </a:xfrm>
          <a:prstGeom prst="rect">
            <a:avLst/>
          </a:prstGeom>
        </p:spPr>
        <p:txBody>
          <a:bodyPr>
            <a:spAutoFit/>
          </a:bodyPr>
          <a:lstStyle/>
          <a:p>
            <a:r>
              <a:rPr lang="en-US" sz="2200" dirty="0"/>
              <a:t>Trace headers: Each seismic trace has its own headers. Values change on a trace-by-trace basis. Cover details like CMP number, geographic location. The information in the trace header is stored in different “byte locations”.</a:t>
            </a:r>
          </a:p>
          <a:p>
            <a:endParaRPr lang="en-US" dirty="0"/>
          </a:p>
          <a:p>
            <a:endParaRPr lang="en-US" dirty="0"/>
          </a:p>
          <a:p>
            <a:endParaRPr lang="en-US" dirty="0"/>
          </a:p>
          <a:p>
            <a:endParaRPr lang="en-US" dirty="0"/>
          </a:p>
          <a:p>
            <a:endParaRPr lang="en-US" dirty="0"/>
          </a:p>
          <a:p>
            <a:r>
              <a:rPr lang="en-US" sz="2200" dirty="0"/>
              <a:t>Data traces: Depending on whether the data are 2D, 3D, 4D the traces will be organized in a particular order.</a:t>
            </a:r>
          </a:p>
        </p:txBody>
      </p:sp>
      <p:sp>
        <p:nvSpPr>
          <p:cNvPr id="3" name="Title 1">
            <a:extLst>
              <a:ext uri="{FF2B5EF4-FFF2-40B4-BE49-F238E27FC236}">
                <a16:creationId xmlns:a16="http://schemas.microsoft.com/office/drawing/2014/main" id="{B1E0346F-3BDF-8F42-BCE2-8537E0E5FFBE}"/>
              </a:ext>
            </a:extLst>
          </p:cNvPr>
          <p:cNvSpPr txBox="1">
            <a:spLocks/>
          </p:cNvSpPr>
          <p:nvPr/>
        </p:nvSpPr>
        <p:spPr>
          <a:xfrm>
            <a:off x="116417" y="115888"/>
            <a:ext cx="8955616" cy="450850"/>
          </a:xfrm>
          <a:prstGeom prst="rect">
            <a:avLst/>
          </a:prstGeom>
        </p:spPr>
        <p:txBody>
          <a:bodyPr/>
          <a:lst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eaLnBrk="1" fontAlgn="base" hangingPunct="1">
              <a:spcBef>
                <a:spcPct val="0"/>
              </a:spcBef>
              <a:spcAft>
                <a:spcPct val="0"/>
              </a:spcAft>
              <a:defRPr sz="3200" b="1">
                <a:solidFill>
                  <a:schemeClr val="bg1"/>
                </a:solidFill>
                <a:latin typeface="Arial" charset="0"/>
                <a:cs typeface="Arial" charset="0"/>
              </a:defRPr>
            </a:lvl6pPr>
            <a:lvl7pPr marL="914400" algn="l" rtl="0" eaLnBrk="1" fontAlgn="base" hangingPunct="1">
              <a:spcBef>
                <a:spcPct val="0"/>
              </a:spcBef>
              <a:spcAft>
                <a:spcPct val="0"/>
              </a:spcAft>
              <a:defRPr sz="3200" b="1">
                <a:solidFill>
                  <a:schemeClr val="bg1"/>
                </a:solidFill>
                <a:latin typeface="Arial" charset="0"/>
                <a:cs typeface="Arial" charset="0"/>
              </a:defRPr>
            </a:lvl7pPr>
            <a:lvl8pPr marL="1371600" algn="l" rtl="0" eaLnBrk="1" fontAlgn="base" hangingPunct="1">
              <a:spcBef>
                <a:spcPct val="0"/>
              </a:spcBef>
              <a:spcAft>
                <a:spcPct val="0"/>
              </a:spcAft>
              <a:defRPr sz="3200" b="1">
                <a:solidFill>
                  <a:schemeClr val="bg1"/>
                </a:solidFill>
                <a:latin typeface="Arial" charset="0"/>
                <a:cs typeface="Arial" charset="0"/>
              </a:defRPr>
            </a:lvl8pPr>
            <a:lvl9pPr marL="1828800" algn="l" rtl="0" eaLnBrk="1" fontAlgn="base" hangingPunct="1">
              <a:spcBef>
                <a:spcPct val="0"/>
              </a:spcBef>
              <a:spcAft>
                <a:spcPct val="0"/>
              </a:spcAft>
              <a:defRPr sz="3200" b="1">
                <a:solidFill>
                  <a:schemeClr val="bg1"/>
                </a:solidFill>
                <a:latin typeface="Arial" charset="0"/>
                <a:cs typeface="Arial" charset="0"/>
              </a:defRPr>
            </a:lvl9pPr>
          </a:lstStyle>
          <a:p>
            <a:r>
              <a:rPr lang="en-US" kern="0" dirty="0"/>
              <a:t>The SEGY file format</a:t>
            </a:r>
          </a:p>
        </p:txBody>
      </p:sp>
      <p:pic>
        <p:nvPicPr>
          <p:cNvPr id="4" name="Picture 3">
            <a:extLst>
              <a:ext uri="{FF2B5EF4-FFF2-40B4-BE49-F238E27FC236}">
                <a16:creationId xmlns:a16="http://schemas.microsoft.com/office/drawing/2014/main" id="{54FCBD43-9254-284B-A496-E67A27CD1F3D}"/>
              </a:ext>
            </a:extLst>
          </p:cNvPr>
          <p:cNvPicPr>
            <a:picLocks noChangeAspect="1"/>
          </p:cNvPicPr>
          <p:nvPr/>
        </p:nvPicPr>
        <p:blipFill>
          <a:blip r:embed="rId2"/>
          <a:stretch>
            <a:fillRect/>
          </a:stretch>
        </p:blipFill>
        <p:spPr>
          <a:xfrm>
            <a:off x="7656005" y="884961"/>
            <a:ext cx="3537808" cy="3082605"/>
          </a:xfrm>
          <a:prstGeom prst="rect">
            <a:avLst/>
          </a:prstGeom>
        </p:spPr>
      </p:pic>
      <p:sp>
        <p:nvSpPr>
          <p:cNvPr id="6" name="Rectangle 5">
            <a:extLst>
              <a:ext uri="{FF2B5EF4-FFF2-40B4-BE49-F238E27FC236}">
                <a16:creationId xmlns:a16="http://schemas.microsoft.com/office/drawing/2014/main" id="{2D50F740-C40A-9043-9EFF-0F2D9D912534}"/>
              </a:ext>
            </a:extLst>
          </p:cNvPr>
          <p:cNvSpPr/>
          <p:nvPr/>
        </p:nvSpPr>
        <p:spPr>
          <a:xfrm>
            <a:off x="335797" y="6095781"/>
            <a:ext cx="6096000" cy="646331"/>
          </a:xfrm>
          <a:prstGeom prst="rect">
            <a:avLst/>
          </a:prstGeom>
        </p:spPr>
        <p:txBody>
          <a:bodyPr>
            <a:spAutoFit/>
          </a:bodyPr>
          <a:lstStyle/>
          <a:p>
            <a:r>
              <a:rPr lang="en-US" dirty="0">
                <a:hlinkClick r:id="rId3"/>
              </a:rPr>
              <a:t>http://</a:t>
            </a:r>
            <a:r>
              <a:rPr lang="en-US" dirty="0" err="1">
                <a:hlinkClick r:id="rId3"/>
              </a:rPr>
              <a:t>help.dugeo.com</a:t>
            </a:r>
            <a:r>
              <a:rPr lang="en-US" dirty="0">
                <a:hlinkClick r:id="rId3"/>
              </a:rPr>
              <a:t>/m/learning/l/1002051-the-dug-insight-guide-to-seg-y</a:t>
            </a:r>
            <a:endParaRPr lang="en-US" dirty="0"/>
          </a:p>
        </p:txBody>
      </p:sp>
      <p:pic>
        <p:nvPicPr>
          <p:cNvPr id="8" name="Picture 7" descr="Table&#10;&#10;Description automatically generated">
            <a:extLst>
              <a:ext uri="{FF2B5EF4-FFF2-40B4-BE49-F238E27FC236}">
                <a16:creationId xmlns:a16="http://schemas.microsoft.com/office/drawing/2014/main" id="{EA3F72DD-D0E9-5A45-B94E-159ADAF67F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2176" y="4301450"/>
            <a:ext cx="4128181" cy="3571822"/>
          </a:xfrm>
          <a:prstGeom prst="rect">
            <a:avLst/>
          </a:prstGeom>
        </p:spPr>
      </p:pic>
    </p:spTree>
    <p:extLst>
      <p:ext uri="{BB962C8B-B14F-4D97-AF65-F5344CB8AC3E}">
        <p14:creationId xmlns:p14="http://schemas.microsoft.com/office/powerpoint/2010/main" val="606019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701D1-CB2E-4445-A62E-555D221AD056}"/>
              </a:ext>
            </a:extLst>
          </p:cNvPr>
          <p:cNvSpPr>
            <a:spLocks noGrp="1"/>
          </p:cNvSpPr>
          <p:nvPr>
            <p:ph type="title"/>
          </p:nvPr>
        </p:nvSpPr>
        <p:spPr/>
        <p:txBody>
          <a:bodyPr/>
          <a:lstStyle/>
          <a:p>
            <a:r>
              <a:rPr lang="en-US" dirty="0"/>
              <a:t>Learning outcomes summary</a:t>
            </a:r>
          </a:p>
        </p:txBody>
      </p:sp>
      <p:sp>
        <p:nvSpPr>
          <p:cNvPr id="3" name="Content Placeholder 2">
            <a:extLst>
              <a:ext uri="{FF2B5EF4-FFF2-40B4-BE49-F238E27FC236}">
                <a16:creationId xmlns:a16="http://schemas.microsoft.com/office/drawing/2014/main" id="{0911AFDA-C6D4-CB4B-AB4E-5860F14BFA5C}"/>
              </a:ext>
            </a:extLst>
          </p:cNvPr>
          <p:cNvSpPr>
            <a:spLocks noGrp="1"/>
          </p:cNvSpPr>
          <p:nvPr>
            <p:ph idx="1"/>
          </p:nvPr>
        </p:nvSpPr>
        <p:spPr>
          <a:xfrm>
            <a:off x="490331" y="1070114"/>
            <a:ext cx="10972800" cy="4525963"/>
          </a:xfrm>
        </p:spPr>
        <p:txBody>
          <a:bodyPr/>
          <a:lstStyle/>
          <a:p>
            <a:r>
              <a:rPr lang="en-US" dirty="0"/>
              <a:t>Thanks for your feedback</a:t>
            </a:r>
          </a:p>
          <a:p>
            <a:r>
              <a:rPr lang="en-US" dirty="0"/>
              <a:t>A number of you are feeling a bit lost in all the detail from Tuesdays lectures</a:t>
            </a:r>
          </a:p>
          <a:p>
            <a:r>
              <a:rPr lang="en-US" dirty="0"/>
              <a:t>We have produced a new recorded lecture summarizing key learning outcomes from lectures 1 to 3- these are the key things you need to understand from this course</a:t>
            </a:r>
          </a:p>
          <a:p>
            <a:r>
              <a:rPr lang="en-US" dirty="0"/>
              <a:t>If you understood the concepts in Tuesday’s lectures  you don’t need to watch this- there is nothing new, it just </a:t>
            </a:r>
            <a:r>
              <a:rPr lang="en-US" dirty="0" err="1"/>
              <a:t>summarises</a:t>
            </a:r>
            <a:r>
              <a:rPr lang="en-US" dirty="0"/>
              <a:t> key points</a:t>
            </a:r>
          </a:p>
        </p:txBody>
      </p:sp>
    </p:spTree>
    <p:extLst>
      <p:ext uri="{BB962C8B-B14F-4D97-AF65-F5344CB8AC3E}">
        <p14:creationId xmlns:p14="http://schemas.microsoft.com/office/powerpoint/2010/main" val="1280877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EF956-3AD3-B14B-87C3-5F02E7DC1CF4}"/>
              </a:ext>
            </a:extLst>
          </p:cNvPr>
          <p:cNvSpPr txBox="1">
            <a:spLocks/>
          </p:cNvSpPr>
          <p:nvPr/>
        </p:nvSpPr>
        <p:spPr>
          <a:xfrm>
            <a:off x="116417" y="115888"/>
            <a:ext cx="8955616" cy="450850"/>
          </a:xfrm>
          <a:prstGeom prst="rect">
            <a:avLst/>
          </a:prstGeom>
        </p:spPr>
        <p:txBody>
          <a:bodyPr/>
          <a:lst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eaLnBrk="1" fontAlgn="base" hangingPunct="1">
              <a:spcBef>
                <a:spcPct val="0"/>
              </a:spcBef>
              <a:spcAft>
                <a:spcPct val="0"/>
              </a:spcAft>
              <a:defRPr sz="3200" b="1">
                <a:solidFill>
                  <a:schemeClr val="bg1"/>
                </a:solidFill>
                <a:latin typeface="Arial" charset="0"/>
                <a:cs typeface="Arial" charset="0"/>
              </a:defRPr>
            </a:lvl6pPr>
            <a:lvl7pPr marL="914400" algn="l" rtl="0" eaLnBrk="1" fontAlgn="base" hangingPunct="1">
              <a:spcBef>
                <a:spcPct val="0"/>
              </a:spcBef>
              <a:spcAft>
                <a:spcPct val="0"/>
              </a:spcAft>
              <a:defRPr sz="3200" b="1">
                <a:solidFill>
                  <a:schemeClr val="bg1"/>
                </a:solidFill>
                <a:latin typeface="Arial" charset="0"/>
                <a:cs typeface="Arial" charset="0"/>
              </a:defRPr>
            </a:lvl7pPr>
            <a:lvl8pPr marL="1371600" algn="l" rtl="0" eaLnBrk="1" fontAlgn="base" hangingPunct="1">
              <a:spcBef>
                <a:spcPct val="0"/>
              </a:spcBef>
              <a:spcAft>
                <a:spcPct val="0"/>
              </a:spcAft>
              <a:defRPr sz="3200" b="1">
                <a:solidFill>
                  <a:schemeClr val="bg1"/>
                </a:solidFill>
                <a:latin typeface="Arial" charset="0"/>
                <a:cs typeface="Arial" charset="0"/>
              </a:defRPr>
            </a:lvl8pPr>
            <a:lvl9pPr marL="1828800" algn="l" rtl="0" eaLnBrk="1" fontAlgn="base" hangingPunct="1">
              <a:spcBef>
                <a:spcPct val="0"/>
              </a:spcBef>
              <a:spcAft>
                <a:spcPct val="0"/>
              </a:spcAft>
              <a:defRPr sz="3200" b="1">
                <a:solidFill>
                  <a:schemeClr val="bg1"/>
                </a:solidFill>
                <a:latin typeface="Arial" charset="0"/>
                <a:cs typeface="Arial" charset="0"/>
              </a:defRPr>
            </a:lvl9pPr>
          </a:lstStyle>
          <a:p>
            <a:r>
              <a:rPr lang="en-US" kern="0" dirty="0"/>
              <a:t>Challenges for data scientists</a:t>
            </a:r>
          </a:p>
        </p:txBody>
      </p:sp>
      <p:sp>
        <p:nvSpPr>
          <p:cNvPr id="3" name="TextBox 2">
            <a:extLst>
              <a:ext uri="{FF2B5EF4-FFF2-40B4-BE49-F238E27FC236}">
                <a16:creationId xmlns:a16="http://schemas.microsoft.com/office/drawing/2014/main" id="{34A4EEE8-C8C0-4A4B-9DB7-B4B18C7CA6DA}"/>
              </a:ext>
            </a:extLst>
          </p:cNvPr>
          <p:cNvSpPr txBox="1"/>
          <p:nvPr/>
        </p:nvSpPr>
        <p:spPr>
          <a:xfrm>
            <a:off x="343431" y="1084882"/>
            <a:ext cx="11338104" cy="5509200"/>
          </a:xfrm>
          <a:prstGeom prst="rect">
            <a:avLst/>
          </a:prstGeom>
          <a:noFill/>
        </p:spPr>
        <p:txBody>
          <a:bodyPr wrap="none" rtlCol="0">
            <a:spAutoFit/>
          </a:bodyPr>
          <a:lstStyle/>
          <a:p>
            <a:pPr marL="285750" indent="-285750">
              <a:buFont typeface="Arial" panose="020B0604020202020204" pitchFamily="34" charset="0"/>
              <a:buChar char="•"/>
            </a:pPr>
            <a:r>
              <a:rPr lang="en-US" sz="2200" dirty="0"/>
              <a:t>There are a number of tools available to convert SEG-Y data into a format</a:t>
            </a:r>
          </a:p>
          <a:p>
            <a:r>
              <a:rPr lang="en-US" sz="2200" dirty="0"/>
              <a:t>which is more efficient for viewing </a:t>
            </a:r>
            <a:r>
              <a:rPr lang="en-US" sz="2200" dirty="0" err="1"/>
              <a:t>inlines</a:t>
            </a:r>
            <a:r>
              <a:rPr lang="en-US" sz="2200" dirty="0"/>
              <a:t>, </a:t>
            </a:r>
            <a:r>
              <a:rPr lang="en-US" sz="2200" dirty="0" err="1"/>
              <a:t>xlines</a:t>
            </a:r>
            <a:r>
              <a:rPr lang="en-US" sz="2200" dirty="0"/>
              <a:t>, time slices and for doing</a:t>
            </a:r>
          </a:p>
          <a:p>
            <a:r>
              <a:rPr lang="en-US" sz="2200" dirty="0"/>
              <a:t>calculations with it. We are going to use </a:t>
            </a:r>
            <a:r>
              <a:rPr lang="en-US" sz="2200" b="1" i="1" dirty="0" err="1"/>
              <a:t>segyio</a:t>
            </a:r>
            <a:r>
              <a:rPr lang="en-US" sz="2200" dirty="0"/>
              <a:t> in Exercise 3.</a:t>
            </a:r>
          </a:p>
          <a:p>
            <a:endParaRPr lang="en-US" sz="2200" dirty="0"/>
          </a:p>
          <a:p>
            <a:pPr marL="342900" indent="-342900">
              <a:buFont typeface="Arial" panose="020B0604020202020204" pitchFamily="34" charset="0"/>
              <a:buChar char="•"/>
            </a:pPr>
            <a:r>
              <a:rPr lang="en-US" sz="2200" dirty="0"/>
              <a:t>The size of SEG-Y data makes it difficult to work with on an individual workstation.</a:t>
            </a:r>
          </a:p>
          <a:p>
            <a:r>
              <a:rPr lang="en-US" sz="2200" dirty="0"/>
              <a:t>In Exercise 3 we will work on a 500 Mb subset of a 8Gb data volume (TNW_small2.segy)</a:t>
            </a:r>
          </a:p>
          <a:p>
            <a:endParaRPr lang="en-US" sz="2200" dirty="0"/>
          </a:p>
          <a:p>
            <a:pPr marL="342900" indent="-342900">
              <a:buFont typeface="Arial" panose="020B0604020202020204" pitchFamily="34" charset="0"/>
              <a:buChar char="•"/>
            </a:pPr>
            <a:r>
              <a:rPr lang="en-US" sz="2200" dirty="0"/>
              <a:t>Groups are working on web API’s to host data in the cloud and allow people to </a:t>
            </a:r>
          </a:p>
          <a:p>
            <a:r>
              <a:rPr lang="en-US" sz="2200" dirty="0"/>
              <a:t>access parts of the data quickly and easily (e.g. </a:t>
            </a:r>
            <a:r>
              <a:rPr lang="en-US" sz="2200" dirty="0">
                <a:hlinkClick r:id="rId2"/>
              </a:rPr>
              <a:t>oneseismic</a:t>
            </a:r>
            <a:r>
              <a:rPr lang="en-US" sz="2200" dirty="0"/>
              <a:t>)</a:t>
            </a:r>
          </a:p>
          <a:p>
            <a:endParaRPr lang="en-US" sz="2200" dirty="0"/>
          </a:p>
          <a:p>
            <a:pPr marL="342900" indent="-342900">
              <a:buFont typeface="Arial" panose="020B0604020202020204" pitchFamily="34" charset="0"/>
              <a:buChar char="•"/>
            </a:pPr>
            <a:r>
              <a:rPr lang="en-US" sz="2200" dirty="0"/>
              <a:t>Data loading problems will occur if the data is not a perfect cube and inline/</a:t>
            </a:r>
            <a:r>
              <a:rPr lang="en-US" sz="2200" dirty="0" err="1"/>
              <a:t>xline</a:t>
            </a:r>
            <a:r>
              <a:rPr lang="en-US" sz="2200" dirty="0"/>
              <a:t> </a:t>
            </a:r>
          </a:p>
          <a:p>
            <a:r>
              <a:rPr lang="en-US" sz="2200" dirty="0"/>
              <a:t>spacing not regular. You will explore this in Exercise 3 and this may be an issue if you</a:t>
            </a:r>
          </a:p>
          <a:p>
            <a:r>
              <a:rPr lang="en-US" sz="2200" dirty="0"/>
              <a:t>download data from an open-source repository </a:t>
            </a:r>
          </a:p>
          <a:p>
            <a:endParaRPr lang="en-US" sz="2200" dirty="0"/>
          </a:p>
          <a:p>
            <a:pPr marL="342900" indent="-342900">
              <a:buFont typeface="Arial" panose="020B0604020202020204" pitchFamily="34" charset="0"/>
              <a:buChar char="•"/>
            </a:pPr>
            <a:r>
              <a:rPr lang="en-US" sz="2200" dirty="0"/>
              <a:t>Not all SEG-Y files will contain all the information you expect (the metadata quality will </a:t>
            </a:r>
          </a:p>
          <a:p>
            <a:r>
              <a:rPr lang="en-US" sz="2200" dirty="0"/>
              <a:t>vary between files…)</a:t>
            </a:r>
          </a:p>
        </p:txBody>
      </p:sp>
    </p:spTree>
    <p:extLst>
      <p:ext uri="{BB962C8B-B14F-4D97-AF65-F5344CB8AC3E}">
        <p14:creationId xmlns:p14="http://schemas.microsoft.com/office/powerpoint/2010/main" val="1346067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D5879-F200-AD40-B12B-BF94951E1D2D}"/>
              </a:ext>
            </a:extLst>
          </p:cNvPr>
          <p:cNvSpPr>
            <a:spLocks noGrp="1"/>
          </p:cNvSpPr>
          <p:nvPr>
            <p:ph type="title"/>
          </p:nvPr>
        </p:nvSpPr>
        <p:spPr/>
        <p:txBody>
          <a:bodyPr/>
          <a:lstStyle/>
          <a:p>
            <a:r>
              <a:rPr lang="en-US" dirty="0"/>
              <a:t>How can we access seismic data?</a:t>
            </a:r>
          </a:p>
        </p:txBody>
      </p:sp>
      <p:sp>
        <p:nvSpPr>
          <p:cNvPr id="3" name="Content Placeholder 2">
            <a:extLst>
              <a:ext uri="{FF2B5EF4-FFF2-40B4-BE49-F238E27FC236}">
                <a16:creationId xmlns:a16="http://schemas.microsoft.com/office/drawing/2014/main" id="{386CFE7D-4494-4340-B9A1-D9A1B0949556}"/>
              </a:ext>
            </a:extLst>
          </p:cNvPr>
          <p:cNvSpPr>
            <a:spLocks noGrp="1"/>
          </p:cNvSpPr>
          <p:nvPr>
            <p:ph idx="1"/>
          </p:nvPr>
        </p:nvSpPr>
        <p:spPr>
          <a:xfrm>
            <a:off x="501112" y="1166018"/>
            <a:ext cx="10972800" cy="4525963"/>
          </a:xfrm>
        </p:spPr>
        <p:txBody>
          <a:bodyPr/>
          <a:lstStyle/>
          <a:p>
            <a:r>
              <a:rPr lang="en-US" sz="2800" dirty="0"/>
              <a:t>Seismic data is often proprietary when first collected </a:t>
            </a:r>
          </a:p>
          <a:p>
            <a:pPr marL="0" indent="0">
              <a:buNone/>
            </a:pPr>
            <a:endParaRPr lang="en-US" sz="1000" dirty="0"/>
          </a:p>
          <a:p>
            <a:r>
              <a:rPr lang="en-US" sz="2800" dirty="0"/>
              <a:t>After a moratorium period academics and industry are often required to make the data open access (some countries are great at insisting on this- e.g. </a:t>
            </a:r>
            <a:r>
              <a:rPr lang="en-US" sz="2800" dirty="0">
                <a:hlinkClick r:id="rId2"/>
              </a:rPr>
              <a:t>Geoscience  Australia</a:t>
            </a:r>
            <a:r>
              <a:rPr lang="en-US" sz="2800" dirty="0"/>
              <a:t>)</a:t>
            </a:r>
          </a:p>
          <a:p>
            <a:pPr marL="0" indent="0">
              <a:buNone/>
            </a:pPr>
            <a:endParaRPr lang="en-US" sz="1000" dirty="0"/>
          </a:p>
          <a:p>
            <a:r>
              <a:rPr lang="en-US" sz="2800" dirty="0"/>
              <a:t>There is no single centralized location to access these datasets</a:t>
            </a:r>
          </a:p>
          <a:p>
            <a:pPr marL="0" indent="0">
              <a:buNone/>
            </a:pPr>
            <a:endParaRPr lang="en-US" sz="1000" dirty="0"/>
          </a:p>
          <a:p>
            <a:r>
              <a:rPr lang="en-US" sz="2800" dirty="0"/>
              <a:t>The SEG wiki have a good summary of many repositories for open SEG-Y data- </a:t>
            </a:r>
            <a:r>
              <a:rPr lang="en-US" sz="2800" dirty="0">
                <a:hlinkClick r:id="rId3"/>
              </a:rPr>
              <a:t>https://wiki.seg.org/wiki/Open_data</a:t>
            </a:r>
            <a:r>
              <a:rPr lang="en-US" sz="2800" dirty="0"/>
              <a:t> </a:t>
            </a:r>
          </a:p>
          <a:p>
            <a:pPr marL="0" indent="0">
              <a:buNone/>
            </a:pPr>
            <a:endParaRPr lang="en-US" sz="1000" dirty="0"/>
          </a:p>
          <a:p>
            <a:r>
              <a:rPr lang="en-US" sz="2800" dirty="0"/>
              <a:t>The </a:t>
            </a:r>
            <a:r>
              <a:rPr lang="en-US" sz="2800" dirty="0">
                <a:hlinkClick r:id="rId4"/>
              </a:rPr>
              <a:t>Marine Geoscience Data System </a:t>
            </a:r>
            <a:r>
              <a:rPr lang="en-US" sz="2800" dirty="0"/>
              <a:t>is a good option for academic datasets</a:t>
            </a:r>
          </a:p>
        </p:txBody>
      </p:sp>
    </p:spTree>
    <p:extLst>
      <p:ext uri="{BB962C8B-B14F-4D97-AF65-F5344CB8AC3E}">
        <p14:creationId xmlns:p14="http://schemas.microsoft.com/office/powerpoint/2010/main" val="415438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5585-B216-5641-AA9A-FDBD60478FCB}"/>
              </a:ext>
            </a:extLst>
          </p:cNvPr>
          <p:cNvSpPr>
            <a:spLocks noGrp="1"/>
          </p:cNvSpPr>
          <p:nvPr>
            <p:ph type="title"/>
          </p:nvPr>
        </p:nvSpPr>
        <p:spPr/>
        <p:txBody>
          <a:bodyPr/>
          <a:lstStyle/>
          <a:p>
            <a:r>
              <a:rPr lang="en-US" dirty="0"/>
              <a:t>Exercise 3</a:t>
            </a:r>
          </a:p>
        </p:txBody>
      </p:sp>
      <p:sp>
        <p:nvSpPr>
          <p:cNvPr id="3" name="Content Placeholder 2">
            <a:extLst>
              <a:ext uri="{FF2B5EF4-FFF2-40B4-BE49-F238E27FC236}">
                <a16:creationId xmlns:a16="http://schemas.microsoft.com/office/drawing/2014/main" id="{E28B8814-9BC4-0B4C-8E61-0D2197A3F475}"/>
              </a:ext>
            </a:extLst>
          </p:cNvPr>
          <p:cNvSpPr>
            <a:spLocks noGrp="1"/>
          </p:cNvSpPr>
          <p:nvPr>
            <p:ph idx="1"/>
          </p:nvPr>
        </p:nvSpPr>
        <p:spPr/>
        <p:txBody>
          <a:bodyPr/>
          <a:lstStyle/>
          <a:p>
            <a:r>
              <a:rPr lang="en-US" dirty="0"/>
              <a:t>Explore the SEG-Y file format using three different 3D seismic data volumes</a:t>
            </a:r>
          </a:p>
          <a:p>
            <a:r>
              <a:rPr lang="en-US" dirty="0"/>
              <a:t>You will load and visualize 3D SEG-Y data in terms of </a:t>
            </a:r>
            <a:r>
              <a:rPr lang="en-US" dirty="0" err="1"/>
              <a:t>inlines</a:t>
            </a:r>
            <a:r>
              <a:rPr lang="en-US" dirty="0"/>
              <a:t> and </a:t>
            </a:r>
            <a:r>
              <a:rPr lang="en-US" dirty="0" err="1"/>
              <a:t>xlines</a:t>
            </a:r>
            <a:r>
              <a:rPr lang="en-US" dirty="0"/>
              <a:t> and time/depth slices</a:t>
            </a:r>
          </a:p>
          <a:p>
            <a:r>
              <a:rPr lang="en-US" dirty="0"/>
              <a:t>You will </a:t>
            </a:r>
            <a:r>
              <a:rPr lang="en-US" dirty="0" err="1"/>
              <a:t>visualise</a:t>
            </a:r>
            <a:r>
              <a:rPr lang="en-US" dirty="0"/>
              <a:t> the data in 3D using </a:t>
            </a:r>
            <a:r>
              <a:rPr lang="en-US" dirty="0">
                <a:hlinkClick r:id="rId2"/>
              </a:rPr>
              <a:t>Mayavi</a:t>
            </a:r>
            <a:endParaRPr lang="en-US" dirty="0"/>
          </a:p>
          <a:p>
            <a:r>
              <a:rPr lang="en-US" dirty="0"/>
              <a:t>Fix data loading issues (NOT needed for the assessment)</a:t>
            </a:r>
          </a:p>
          <a:p>
            <a:endParaRPr lang="en-US" dirty="0"/>
          </a:p>
        </p:txBody>
      </p:sp>
    </p:spTree>
    <p:extLst>
      <p:ext uri="{BB962C8B-B14F-4D97-AF65-F5344CB8AC3E}">
        <p14:creationId xmlns:p14="http://schemas.microsoft.com/office/powerpoint/2010/main" val="1354368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AE8C8-E944-764B-A792-D0A3692954A3}"/>
              </a:ext>
            </a:extLst>
          </p:cNvPr>
          <p:cNvSpPr>
            <a:spLocks noGrp="1"/>
          </p:cNvSpPr>
          <p:nvPr>
            <p:ph type="title"/>
          </p:nvPr>
        </p:nvSpPr>
        <p:spPr/>
        <p:txBody>
          <a:bodyPr/>
          <a:lstStyle/>
          <a:p>
            <a:endParaRPr lang="en-US"/>
          </a:p>
        </p:txBody>
      </p:sp>
      <p:pic>
        <p:nvPicPr>
          <p:cNvPr id="5" name="Picture 4" descr="Map&#10;&#10;Description automatically generated">
            <a:extLst>
              <a:ext uri="{FF2B5EF4-FFF2-40B4-BE49-F238E27FC236}">
                <a16:creationId xmlns:a16="http://schemas.microsoft.com/office/drawing/2014/main" id="{68B018AB-19C0-4B48-9A9B-F1D024A48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348" y="3048552"/>
            <a:ext cx="3174955" cy="3471517"/>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CBD3C6D5-8696-7E4F-B691-E8BEDBBF3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297182"/>
            <a:ext cx="4406303" cy="2974255"/>
          </a:xfrm>
          <a:prstGeom prst="rect">
            <a:avLst/>
          </a:prstGeom>
        </p:spPr>
      </p:pic>
      <p:pic>
        <p:nvPicPr>
          <p:cNvPr id="11" name="Picture 10" descr="Text&#10;&#10;Description automatically generated">
            <a:extLst>
              <a:ext uri="{FF2B5EF4-FFF2-40B4-BE49-F238E27FC236}">
                <a16:creationId xmlns:a16="http://schemas.microsoft.com/office/drawing/2014/main" id="{506FBE04-F65E-7949-88B6-8C72E1A20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69" y="1110001"/>
            <a:ext cx="7137400" cy="1320800"/>
          </a:xfrm>
          <a:prstGeom prst="rect">
            <a:avLst/>
          </a:prstGeom>
        </p:spPr>
      </p:pic>
      <p:sp>
        <p:nvSpPr>
          <p:cNvPr id="12" name="TextBox 11">
            <a:extLst>
              <a:ext uri="{FF2B5EF4-FFF2-40B4-BE49-F238E27FC236}">
                <a16:creationId xmlns:a16="http://schemas.microsoft.com/office/drawing/2014/main" id="{B36CBCD7-67B8-FA4A-B626-CB974738D8E1}"/>
              </a:ext>
            </a:extLst>
          </p:cNvPr>
          <p:cNvSpPr txBox="1"/>
          <p:nvPr/>
        </p:nvSpPr>
        <p:spPr>
          <a:xfrm>
            <a:off x="3485322" y="2430801"/>
            <a:ext cx="423514" cy="523220"/>
          </a:xfrm>
          <a:prstGeom prst="rect">
            <a:avLst/>
          </a:prstGeom>
          <a:noFill/>
        </p:spPr>
        <p:txBody>
          <a:bodyPr wrap="none" rtlCol="0">
            <a:spAutoFit/>
          </a:bodyPr>
          <a:lstStyle/>
          <a:p>
            <a:r>
              <a:rPr lang="en-US" sz="2800" dirty="0"/>
              <a:t>A</a:t>
            </a:r>
          </a:p>
        </p:txBody>
      </p:sp>
      <p:sp>
        <p:nvSpPr>
          <p:cNvPr id="13" name="TextBox 12">
            <a:extLst>
              <a:ext uri="{FF2B5EF4-FFF2-40B4-BE49-F238E27FC236}">
                <a16:creationId xmlns:a16="http://schemas.microsoft.com/office/drawing/2014/main" id="{32DAEDDE-D069-BA48-A3C6-1E9699C0177B}"/>
              </a:ext>
            </a:extLst>
          </p:cNvPr>
          <p:cNvSpPr txBox="1"/>
          <p:nvPr/>
        </p:nvSpPr>
        <p:spPr>
          <a:xfrm>
            <a:off x="8189843" y="2692411"/>
            <a:ext cx="389850" cy="461665"/>
          </a:xfrm>
          <a:prstGeom prst="rect">
            <a:avLst/>
          </a:prstGeom>
          <a:noFill/>
        </p:spPr>
        <p:txBody>
          <a:bodyPr wrap="none" rtlCol="0">
            <a:spAutoFit/>
          </a:bodyPr>
          <a:lstStyle/>
          <a:p>
            <a:r>
              <a:rPr lang="en-US" sz="2400" dirty="0"/>
              <a:t>B</a:t>
            </a:r>
          </a:p>
        </p:txBody>
      </p:sp>
    </p:spTree>
    <p:extLst>
      <p:ext uri="{BB962C8B-B14F-4D97-AF65-F5344CB8AC3E}">
        <p14:creationId xmlns:p14="http://schemas.microsoft.com/office/powerpoint/2010/main" val="1318330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43D6-D4B8-DC48-8DA8-E28CB26B538D}"/>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118ABCD4-76DC-AF48-95AE-A57D7C0460AC}"/>
              </a:ext>
            </a:extLst>
          </p:cNvPr>
          <p:cNvSpPr>
            <a:spLocks noGrp="1"/>
          </p:cNvSpPr>
          <p:nvPr>
            <p:ph idx="1"/>
          </p:nvPr>
        </p:nvSpPr>
        <p:spPr>
          <a:xfrm>
            <a:off x="470115" y="1166018"/>
            <a:ext cx="10972800" cy="4525963"/>
          </a:xfrm>
        </p:spPr>
        <p:txBody>
          <a:bodyPr/>
          <a:lstStyle/>
          <a:p>
            <a:r>
              <a:rPr lang="en-US" sz="2800" dirty="0"/>
              <a:t>Appreciate how 3D seismic data are commonly visualized (</a:t>
            </a:r>
            <a:r>
              <a:rPr lang="en-US" sz="2800" dirty="0" err="1"/>
              <a:t>inlines</a:t>
            </a:r>
            <a:r>
              <a:rPr lang="en-US" sz="2800" dirty="0"/>
              <a:t>, </a:t>
            </a:r>
            <a:r>
              <a:rPr lang="en-US" sz="2800" dirty="0" err="1"/>
              <a:t>xlines</a:t>
            </a:r>
            <a:r>
              <a:rPr lang="en-US" sz="2800" dirty="0"/>
              <a:t>, horizontal slices, arbitrary lines)</a:t>
            </a:r>
          </a:p>
          <a:p>
            <a:r>
              <a:rPr lang="en-US" sz="2800" dirty="0"/>
              <a:t>Understand that seismic data in stored in the SEG-Y file format involving various header information as well as the trace sample data</a:t>
            </a:r>
          </a:p>
          <a:p>
            <a:r>
              <a:rPr lang="en-US" sz="2800" dirty="0"/>
              <a:t>Know some open-access repositories for downloading </a:t>
            </a:r>
            <a:r>
              <a:rPr lang="en-US" sz="2800"/>
              <a:t>free     SEG-Y </a:t>
            </a:r>
            <a:r>
              <a:rPr lang="en-US" sz="2800" dirty="0"/>
              <a:t>data</a:t>
            </a:r>
          </a:p>
          <a:p>
            <a:r>
              <a:rPr lang="en-US" sz="2800" dirty="0"/>
              <a:t>Appreciate the key challenges of working with SEG-Y data</a:t>
            </a:r>
          </a:p>
          <a:p>
            <a:pPr marL="0" indent="0">
              <a:buNone/>
            </a:pPr>
            <a:r>
              <a:rPr lang="en-US" sz="2800" dirty="0"/>
              <a:t>  (primarily, huge file sizes)</a:t>
            </a:r>
          </a:p>
          <a:p>
            <a:endParaRPr lang="en-US" dirty="0"/>
          </a:p>
        </p:txBody>
      </p:sp>
    </p:spTree>
    <p:extLst>
      <p:ext uri="{BB962C8B-B14F-4D97-AF65-F5344CB8AC3E}">
        <p14:creationId xmlns:p14="http://schemas.microsoft.com/office/powerpoint/2010/main" val="3599505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BD04A3EC-B38B-1F49-BA77-D4E0D9E1DE34}"/>
              </a:ext>
            </a:extLst>
          </p:cNvPr>
          <p:cNvSpPr>
            <a:spLocks noGrp="1" noChangeArrowheads="1"/>
          </p:cNvSpPr>
          <p:nvPr>
            <p:ph type="title"/>
          </p:nvPr>
        </p:nvSpPr>
        <p:spPr/>
        <p:txBody>
          <a:bodyPr/>
          <a:lstStyle/>
          <a:p>
            <a:r>
              <a:rPr lang="en-GB" altLang="en-US" dirty="0"/>
              <a:t>RECAP</a:t>
            </a:r>
          </a:p>
        </p:txBody>
      </p:sp>
      <p:pic>
        <p:nvPicPr>
          <p:cNvPr id="64515" name="Picture 3" descr="shot3_stacked2.bmp">
            <a:extLst>
              <a:ext uri="{FF2B5EF4-FFF2-40B4-BE49-F238E27FC236}">
                <a16:creationId xmlns:a16="http://schemas.microsoft.com/office/drawing/2014/main" id="{9B9D4C35-F419-B144-939F-4DB0FBDD84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6312" y="1517511"/>
            <a:ext cx="91440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57A54EB7-26C2-5A44-BF6C-13A95C574685}"/>
              </a:ext>
            </a:extLst>
          </p:cNvPr>
          <p:cNvSpPr txBox="1"/>
          <p:nvPr/>
        </p:nvSpPr>
        <p:spPr>
          <a:xfrm>
            <a:off x="2014330" y="1020417"/>
            <a:ext cx="4812728" cy="400110"/>
          </a:xfrm>
          <a:prstGeom prst="rect">
            <a:avLst/>
          </a:prstGeom>
          <a:solidFill>
            <a:schemeClr val="accent1"/>
          </a:solidFill>
        </p:spPr>
        <p:txBody>
          <a:bodyPr wrap="none" rtlCol="0">
            <a:spAutoFit/>
          </a:bodyPr>
          <a:lstStyle/>
          <a:p>
            <a:r>
              <a:rPr lang="en-US" sz="2000" b="1" dirty="0"/>
              <a:t>Tuesday</a:t>
            </a:r>
            <a:r>
              <a:rPr lang="en-US" sz="2000" dirty="0"/>
              <a:t>- data collection and processing</a:t>
            </a:r>
          </a:p>
        </p:txBody>
      </p:sp>
      <p:cxnSp>
        <p:nvCxnSpPr>
          <p:cNvPr id="4" name="Straight Connector 3">
            <a:extLst>
              <a:ext uri="{FF2B5EF4-FFF2-40B4-BE49-F238E27FC236}">
                <a16:creationId xmlns:a16="http://schemas.microsoft.com/office/drawing/2014/main" id="{5FCF3562-0F59-C94C-BFFF-81958DBA9027}"/>
              </a:ext>
            </a:extLst>
          </p:cNvPr>
          <p:cNvCxnSpPr>
            <a:cxnSpLocks/>
          </p:cNvCxnSpPr>
          <p:nvPr/>
        </p:nvCxnSpPr>
        <p:spPr>
          <a:xfrm>
            <a:off x="7407967" y="901148"/>
            <a:ext cx="0" cy="605624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3870887-9E1D-0846-A3C0-A83669C75B83}"/>
              </a:ext>
            </a:extLst>
          </p:cNvPr>
          <p:cNvSpPr txBox="1"/>
          <p:nvPr/>
        </p:nvSpPr>
        <p:spPr>
          <a:xfrm>
            <a:off x="7639878" y="1010823"/>
            <a:ext cx="2977097" cy="707886"/>
          </a:xfrm>
          <a:prstGeom prst="rect">
            <a:avLst/>
          </a:prstGeom>
          <a:solidFill>
            <a:schemeClr val="accent1"/>
          </a:solidFill>
        </p:spPr>
        <p:txBody>
          <a:bodyPr wrap="none" rtlCol="0">
            <a:spAutoFit/>
          </a:bodyPr>
          <a:lstStyle/>
          <a:p>
            <a:r>
              <a:rPr lang="en-US" sz="2000" b="1" dirty="0"/>
              <a:t>Thursday</a:t>
            </a:r>
            <a:r>
              <a:rPr lang="en-US" sz="2000" dirty="0"/>
              <a:t>- stacked, fully</a:t>
            </a:r>
          </a:p>
          <a:p>
            <a:r>
              <a:rPr lang="en-US" sz="2000" dirty="0"/>
              <a:t>processed seismic data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86180-E4CF-934A-9F4D-BD311FAE0C21}"/>
              </a:ext>
            </a:extLst>
          </p:cNvPr>
          <p:cNvSpPr>
            <a:spLocks noGrp="1"/>
          </p:cNvSpPr>
          <p:nvPr>
            <p:ph type="title"/>
          </p:nvPr>
        </p:nvSpPr>
        <p:spPr/>
        <p:txBody>
          <a:bodyPr/>
          <a:lstStyle/>
          <a:p>
            <a:r>
              <a:rPr lang="en-US" dirty="0"/>
              <a:t>Module outline</a:t>
            </a:r>
          </a:p>
        </p:txBody>
      </p:sp>
      <p:sp>
        <p:nvSpPr>
          <p:cNvPr id="3" name="Content Placeholder 2">
            <a:extLst>
              <a:ext uri="{FF2B5EF4-FFF2-40B4-BE49-F238E27FC236}">
                <a16:creationId xmlns:a16="http://schemas.microsoft.com/office/drawing/2014/main" id="{C89F3E08-CE9F-FA42-B54F-79524293E474}"/>
              </a:ext>
            </a:extLst>
          </p:cNvPr>
          <p:cNvSpPr>
            <a:spLocks noGrp="1"/>
          </p:cNvSpPr>
          <p:nvPr>
            <p:ph idx="1"/>
          </p:nvPr>
        </p:nvSpPr>
        <p:spPr>
          <a:xfrm>
            <a:off x="400595" y="1064418"/>
            <a:ext cx="10972800" cy="4525963"/>
          </a:xfrm>
        </p:spPr>
        <p:txBody>
          <a:bodyPr/>
          <a:lstStyle/>
          <a:p>
            <a:pPr marL="0" indent="0">
              <a:buNone/>
            </a:pPr>
            <a:r>
              <a:rPr lang="en-US" sz="2800" b="1" dirty="0"/>
              <a:t>Day 2 morning- </a:t>
            </a:r>
            <a:r>
              <a:rPr lang="en-US" sz="2800" b="1" dirty="0" err="1"/>
              <a:t>Visualising</a:t>
            </a:r>
            <a:r>
              <a:rPr lang="en-US" sz="2800" b="1" dirty="0"/>
              <a:t> and interpreting seismic data</a:t>
            </a:r>
          </a:p>
          <a:p>
            <a:pPr marL="0" indent="0">
              <a:buNone/>
            </a:pPr>
            <a:r>
              <a:rPr lang="en-US" sz="2800" dirty="0">
                <a:solidFill>
                  <a:srgbClr val="FF0000"/>
                </a:solidFill>
              </a:rPr>
              <a:t>Lecture 4: The SEG-Y data convention and where to find data</a:t>
            </a:r>
          </a:p>
          <a:p>
            <a:pPr marL="0" indent="0">
              <a:buNone/>
            </a:pPr>
            <a:r>
              <a:rPr lang="en-US" sz="2800" dirty="0"/>
              <a:t>Lecture 5: How to interpret seismic data</a:t>
            </a:r>
          </a:p>
          <a:p>
            <a:pPr marL="0" indent="0">
              <a:buNone/>
            </a:pPr>
            <a:r>
              <a:rPr lang="en-US" sz="2800" dirty="0"/>
              <a:t>Lecture 6: Seismic attribute analysis and machine learning (future outlook)</a:t>
            </a:r>
          </a:p>
          <a:p>
            <a:pPr marL="514350" indent="-514350">
              <a:buAutoNum type="arabicParenR"/>
            </a:pPr>
            <a:endParaRPr lang="en-US" sz="2800" dirty="0"/>
          </a:p>
          <a:p>
            <a:pPr marL="0" indent="0">
              <a:buNone/>
            </a:pPr>
            <a:r>
              <a:rPr lang="en-US" sz="2800" b="1" dirty="0"/>
              <a:t>Day 2 afternoon- Exercises</a:t>
            </a:r>
          </a:p>
          <a:p>
            <a:pPr marL="0" indent="0">
              <a:buNone/>
            </a:pPr>
            <a:r>
              <a:rPr lang="en-US" sz="2800" dirty="0"/>
              <a:t>Exercise 3: Reading SEG-Y data and visualizing 3D data</a:t>
            </a:r>
          </a:p>
          <a:p>
            <a:pPr marL="0" indent="0">
              <a:buNone/>
            </a:pPr>
            <a:r>
              <a:rPr lang="en-US" sz="2800" dirty="0"/>
              <a:t>Exercise 4: Calculating seismic attributes</a:t>
            </a:r>
          </a:p>
          <a:p>
            <a:pPr marL="0" indent="0">
              <a:buNone/>
            </a:pPr>
            <a:endParaRPr lang="en-US" sz="1100" dirty="0"/>
          </a:p>
          <a:p>
            <a:pPr marL="0" indent="0">
              <a:buNone/>
            </a:pPr>
            <a:r>
              <a:rPr lang="en-US" sz="2400" dirty="0"/>
              <a:t>Quick introduction to the assessment on 3</a:t>
            </a:r>
            <a:r>
              <a:rPr lang="en-US" sz="2400" baseline="30000" dirty="0"/>
              <a:t>rd</a:t>
            </a:r>
            <a:r>
              <a:rPr lang="en-US" sz="2400" dirty="0"/>
              <a:t> Dec</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4213195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GB" altLang="en-US" dirty="0">
                <a:latin typeface="Calibri" panose="020F0502020204030204" pitchFamily="34" charset="0"/>
              </a:rPr>
              <a:t>Lecture outline</a:t>
            </a:r>
          </a:p>
        </p:txBody>
      </p:sp>
      <p:sp>
        <p:nvSpPr>
          <p:cNvPr id="37891" name="TextBox 3"/>
          <p:cNvSpPr txBox="1">
            <a:spLocks noChangeArrowheads="1"/>
          </p:cNvSpPr>
          <p:nvPr/>
        </p:nvSpPr>
        <p:spPr bwMode="auto">
          <a:xfrm>
            <a:off x="3280450" y="2951537"/>
            <a:ext cx="5570436" cy="2554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457200" indent="-457200" eaLnBrk="1" hangingPunct="1">
              <a:spcBef>
                <a:spcPct val="0"/>
              </a:spcBef>
              <a:buAutoNum type="arabicParenR"/>
            </a:pPr>
            <a:r>
              <a:rPr lang="en-GB" altLang="en-US" sz="2000" dirty="0">
                <a:solidFill>
                  <a:schemeClr val="tx1"/>
                </a:solidFill>
                <a:latin typeface="Calibri" panose="020F0502020204030204" pitchFamily="34" charset="0"/>
              </a:rPr>
              <a:t>How seismic data is recorded and visualised</a:t>
            </a:r>
          </a:p>
          <a:p>
            <a:pPr marL="457200" indent="-457200" eaLnBrk="1" hangingPunct="1">
              <a:spcBef>
                <a:spcPct val="0"/>
              </a:spcBef>
              <a:buAutoNum type="arabicParenR"/>
            </a:pPr>
            <a:endParaRPr lang="en-GB" altLang="en-US" sz="2000" dirty="0">
              <a:solidFill>
                <a:schemeClr val="tx1"/>
              </a:solidFill>
              <a:latin typeface="Calibri" panose="020F0502020204030204" pitchFamily="34" charset="0"/>
            </a:endParaRPr>
          </a:p>
          <a:p>
            <a:pPr marL="457200" indent="-457200" eaLnBrk="1" hangingPunct="1">
              <a:spcBef>
                <a:spcPct val="0"/>
              </a:spcBef>
              <a:buAutoNum type="arabicParenR"/>
            </a:pPr>
            <a:r>
              <a:rPr lang="en-GB" altLang="en-US" sz="2000" dirty="0">
                <a:solidFill>
                  <a:schemeClr val="tx1"/>
                </a:solidFill>
                <a:latin typeface="Calibri" panose="020F0502020204030204" pitchFamily="34" charset="0"/>
              </a:rPr>
              <a:t>The SEG-Y file format </a:t>
            </a:r>
          </a:p>
          <a:p>
            <a:pPr marL="457200" indent="-457200" eaLnBrk="1" hangingPunct="1">
              <a:spcBef>
                <a:spcPct val="0"/>
              </a:spcBef>
              <a:buAutoNum type="arabicParenR"/>
            </a:pPr>
            <a:endParaRPr lang="en-GB" altLang="en-US" sz="2000" dirty="0">
              <a:solidFill>
                <a:schemeClr val="tx1"/>
              </a:solidFill>
              <a:latin typeface="Calibri" panose="020F0502020204030204" pitchFamily="34" charset="0"/>
            </a:endParaRPr>
          </a:p>
          <a:p>
            <a:pPr marL="457200" indent="-457200" eaLnBrk="1" hangingPunct="1">
              <a:spcBef>
                <a:spcPct val="0"/>
              </a:spcBef>
              <a:buAutoNum type="arabicParenR"/>
            </a:pPr>
            <a:r>
              <a:rPr lang="en-GB" altLang="en-US" sz="2000" dirty="0">
                <a:solidFill>
                  <a:schemeClr val="tx1"/>
                </a:solidFill>
                <a:latin typeface="Calibri" panose="020F0502020204030204" pitchFamily="34" charset="0"/>
              </a:rPr>
              <a:t>Open source SEG-Y data</a:t>
            </a:r>
          </a:p>
          <a:p>
            <a:pPr eaLnBrk="1" hangingPunct="1">
              <a:spcBef>
                <a:spcPct val="0"/>
              </a:spcBef>
              <a:buFontTx/>
              <a:buNone/>
            </a:pPr>
            <a:endParaRPr lang="en-GB" altLang="en-US" sz="2000" b="1" dirty="0">
              <a:solidFill>
                <a:schemeClr val="tx1"/>
              </a:solidFill>
              <a:latin typeface="Calibri" panose="020F0502020204030204" pitchFamily="34" charset="0"/>
            </a:endParaRPr>
          </a:p>
          <a:p>
            <a:pPr eaLnBrk="1" hangingPunct="1">
              <a:spcBef>
                <a:spcPct val="0"/>
              </a:spcBef>
              <a:buFontTx/>
              <a:buNone/>
            </a:pPr>
            <a:r>
              <a:rPr lang="en-GB" altLang="en-US" sz="2000" b="1" dirty="0">
                <a:solidFill>
                  <a:schemeClr val="tx1"/>
                </a:solidFill>
                <a:latin typeface="Calibri" panose="020F0502020204030204" pitchFamily="34" charset="0"/>
              </a:rPr>
              <a:t>Exercise 3- Visualising 3D seismic data with Python</a:t>
            </a:r>
          </a:p>
          <a:p>
            <a:pPr eaLnBrk="1" hangingPunct="1">
              <a:spcBef>
                <a:spcPct val="0"/>
              </a:spcBef>
            </a:pPr>
            <a:endParaRPr lang="en-GB" altLang="en-US" sz="2000" dirty="0">
              <a:solidFill>
                <a:schemeClr val="tx1"/>
              </a:solidFill>
              <a:latin typeface="Calibri" panose="020F0502020204030204" pitchFamily="34" charset="0"/>
            </a:endParaRPr>
          </a:p>
        </p:txBody>
      </p:sp>
      <p:sp>
        <p:nvSpPr>
          <p:cNvPr id="37892" name="TextBox 3"/>
          <p:cNvSpPr txBox="1">
            <a:spLocks noChangeArrowheads="1"/>
          </p:cNvSpPr>
          <p:nvPr/>
        </p:nvSpPr>
        <p:spPr bwMode="auto">
          <a:xfrm>
            <a:off x="1851027" y="1265558"/>
            <a:ext cx="8234362" cy="11079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200" b="1" dirty="0">
                <a:solidFill>
                  <a:srgbClr val="FF0000"/>
                </a:solidFill>
                <a:latin typeface="Calibri" panose="020F0502020204030204" pitchFamily="34" charset="0"/>
              </a:rPr>
              <a:t>Objective of lecture 4:</a:t>
            </a:r>
          </a:p>
          <a:p>
            <a:pPr eaLnBrk="1" hangingPunct="1">
              <a:spcBef>
                <a:spcPct val="0"/>
              </a:spcBef>
              <a:buFontTx/>
              <a:buNone/>
            </a:pPr>
            <a:endParaRPr lang="en-GB" altLang="en-US" sz="2200" b="1" dirty="0">
              <a:solidFill>
                <a:srgbClr val="FF0000"/>
              </a:solidFill>
              <a:latin typeface="Calibri" panose="020F0502020204030204" pitchFamily="34" charset="0"/>
            </a:endParaRPr>
          </a:p>
          <a:p>
            <a:pPr eaLnBrk="1" hangingPunct="1">
              <a:spcBef>
                <a:spcPct val="0"/>
              </a:spcBef>
              <a:buFontTx/>
              <a:buNone/>
            </a:pPr>
            <a:r>
              <a:rPr lang="en-GB" altLang="en-US" sz="2200" b="1" dirty="0">
                <a:solidFill>
                  <a:srgbClr val="FF0000"/>
                </a:solidFill>
                <a:latin typeface="Calibri" panose="020F0502020204030204" pitchFamily="34" charset="0"/>
              </a:rPr>
              <a:t>Understand how to view seismic data and the SEG-Y file format </a:t>
            </a:r>
          </a:p>
        </p:txBody>
      </p:sp>
      <p:sp>
        <p:nvSpPr>
          <p:cNvPr id="5" name="Rectangle 4"/>
          <p:cNvSpPr/>
          <p:nvPr/>
        </p:nvSpPr>
        <p:spPr>
          <a:xfrm>
            <a:off x="1851027" y="1196501"/>
            <a:ext cx="8169275" cy="1246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C56BE-CC5D-544E-8EE7-9A8BB40725ED}"/>
              </a:ext>
            </a:extLst>
          </p:cNvPr>
          <p:cNvSpPr>
            <a:spLocks noGrp="1"/>
          </p:cNvSpPr>
          <p:nvPr>
            <p:ph type="title"/>
          </p:nvPr>
        </p:nvSpPr>
        <p:spPr/>
        <p:txBody>
          <a:bodyPr/>
          <a:lstStyle/>
          <a:p>
            <a:r>
              <a:rPr lang="en-US" dirty="0"/>
              <a:t>What is post-stack seismic data?</a:t>
            </a:r>
          </a:p>
        </p:txBody>
      </p:sp>
      <p:sp>
        <p:nvSpPr>
          <p:cNvPr id="3" name="Content Placeholder 2">
            <a:extLst>
              <a:ext uri="{FF2B5EF4-FFF2-40B4-BE49-F238E27FC236}">
                <a16:creationId xmlns:a16="http://schemas.microsoft.com/office/drawing/2014/main" id="{AB432F74-936C-7342-BF49-725A061034D8}"/>
              </a:ext>
            </a:extLst>
          </p:cNvPr>
          <p:cNvSpPr>
            <a:spLocks noGrp="1"/>
          </p:cNvSpPr>
          <p:nvPr>
            <p:ph idx="1"/>
          </p:nvPr>
        </p:nvSpPr>
        <p:spPr>
          <a:xfrm>
            <a:off x="241299" y="919717"/>
            <a:ext cx="11950701" cy="4525963"/>
          </a:xfrm>
        </p:spPr>
        <p:txBody>
          <a:bodyPr/>
          <a:lstStyle/>
          <a:p>
            <a:r>
              <a:rPr lang="en-US" sz="2200" dirty="0"/>
              <a:t>Once we have stacked seismic (‘post-stack’) (lecture 3) the traces can be considered as ’zero-offset’, </a:t>
            </a:r>
            <a:r>
              <a:rPr lang="en-US" sz="2200" dirty="0" err="1"/>
              <a:t>ie</a:t>
            </a:r>
            <a:r>
              <a:rPr lang="en-US" sz="2200" dirty="0"/>
              <a:t> we can think of the trace as recording normal-incidence reflections at the trace location. </a:t>
            </a:r>
          </a:p>
          <a:p>
            <a:pPr marL="0" indent="0">
              <a:buNone/>
            </a:pPr>
            <a:endParaRPr lang="en-US" sz="1000" dirty="0"/>
          </a:p>
          <a:p>
            <a:r>
              <a:rPr lang="en-US" sz="2200" dirty="0"/>
              <a:t>For 2D data the traces will be spaced at the CMP/CDP interval</a:t>
            </a:r>
          </a:p>
        </p:txBody>
      </p:sp>
      <p:pic>
        <p:nvPicPr>
          <p:cNvPr id="8" name="Picture 7" descr="A picture containing diagram&#10;&#10;Description automatically generated">
            <a:extLst>
              <a:ext uri="{FF2B5EF4-FFF2-40B4-BE49-F238E27FC236}">
                <a16:creationId xmlns:a16="http://schemas.microsoft.com/office/drawing/2014/main" id="{ECFEAEC0-E9A5-244D-938D-81C68A237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163" y="2781311"/>
            <a:ext cx="7184213" cy="3527448"/>
          </a:xfrm>
          <a:prstGeom prst="rect">
            <a:avLst/>
          </a:prstGeom>
        </p:spPr>
      </p:pic>
      <p:sp>
        <p:nvSpPr>
          <p:cNvPr id="4" name="Rectangle 3">
            <a:extLst>
              <a:ext uri="{FF2B5EF4-FFF2-40B4-BE49-F238E27FC236}">
                <a16:creationId xmlns:a16="http://schemas.microsoft.com/office/drawing/2014/main" id="{DA07B418-C4DB-F04C-89FF-034EDD567BE7}"/>
              </a:ext>
            </a:extLst>
          </p:cNvPr>
          <p:cNvSpPr/>
          <p:nvPr/>
        </p:nvSpPr>
        <p:spPr>
          <a:xfrm>
            <a:off x="8456572" y="6232559"/>
            <a:ext cx="3684110" cy="461665"/>
          </a:xfrm>
          <a:prstGeom prst="rect">
            <a:avLst/>
          </a:prstGeom>
        </p:spPr>
        <p:txBody>
          <a:bodyPr wrap="square">
            <a:spAutoFit/>
          </a:bodyPr>
          <a:lstStyle/>
          <a:p>
            <a:r>
              <a:rPr lang="en-US" sz="1200" dirty="0">
                <a:hlinkClick r:id="rId3"/>
              </a:rPr>
              <a:t>https://</a:t>
            </a:r>
            <a:r>
              <a:rPr lang="en-US" sz="1200" dirty="0" err="1">
                <a:hlinkClick r:id="rId3"/>
              </a:rPr>
              <a:t>www.mathworks.com</a:t>
            </a:r>
            <a:r>
              <a:rPr lang="en-US" sz="1200" dirty="0">
                <a:hlinkClick r:id="rId3"/>
              </a:rPr>
              <a:t>/</a:t>
            </a:r>
            <a:r>
              <a:rPr lang="en-US" sz="1200" dirty="0" err="1">
                <a:hlinkClick r:id="rId3"/>
              </a:rPr>
              <a:t>matlabcentral</a:t>
            </a:r>
            <a:r>
              <a:rPr lang="en-US" sz="1200" dirty="0">
                <a:hlinkClick r:id="rId3"/>
              </a:rPr>
              <a:t>/</a:t>
            </a:r>
            <a:r>
              <a:rPr lang="en-US" sz="1200" dirty="0" err="1">
                <a:hlinkClick r:id="rId3"/>
              </a:rPr>
              <a:t>fileexchange</a:t>
            </a:r>
            <a:r>
              <a:rPr lang="en-US" sz="1200" dirty="0">
                <a:hlinkClick r:id="rId3"/>
              </a:rPr>
              <a:t>/51122-cqi_plotmatrix-data-varargin</a:t>
            </a:r>
            <a:endParaRPr lang="en-US" sz="1200" dirty="0"/>
          </a:p>
        </p:txBody>
      </p:sp>
      <p:sp>
        <p:nvSpPr>
          <p:cNvPr id="5" name="TextBox 4">
            <a:extLst>
              <a:ext uri="{FF2B5EF4-FFF2-40B4-BE49-F238E27FC236}">
                <a16:creationId xmlns:a16="http://schemas.microsoft.com/office/drawing/2014/main" id="{3436F4D6-CAB6-F84A-9BC4-D03FF90F68CD}"/>
              </a:ext>
            </a:extLst>
          </p:cNvPr>
          <p:cNvSpPr txBox="1"/>
          <p:nvPr/>
        </p:nvSpPr>
        <p:spPr>
          <a:xfrm>
            <a:off x="8216347" y="3192637"/>
            <a:ext cx="3220279" cy="2246769"/>
          </a:xfrm>
          <a:prstGeom prst="rect">
            <a:avLst/>
          </a:prstGeom>
          <a:solidFill>
            <a:schemeClr val="accent1"/>
          </a:solidFill>
        </p:spPr>
        <p:txBody>
          <a:bodyPr wrap="square" rtlCol="0">
            <a:spAutoFit/>
          </a:bodyPr>
          <a:lstStyle/>
          <a:p>
            <a:r>
              <a:rPr lang="en-US" sz="2000" dirty="0"/>
              <a:t>Fully processed seismic sections reveal the structure of the subsurface. The wiggles you see can be interpreted as geological boundaries…</a:t>
            </a:r>
          </a:p>
        </p:txBody>
      </p:sp>
    </p:spTree>
    <p:extLst>
      <p:ext uri="{BB962C8B-B14F-4D97-AF65-F5344CB8AC3E}">
        <p14:creationId xmlns:p14="http://schemas.microsoft.com/office/powerpoint/2010/main" val="580594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C56BE-CC5D-544E-8EE7-9A8BB40725ED}"/>
              </a:ext>
            </a:extLst>
          </p:cNvPr>
          <p:cNvSpPr>
            <a:spLocks noGrp="1"/>
          </p:cNvSpPr>
          <p:nvPr>
            <p:ph type="title"/>
          </p:nvPr>
        </p:nvSpPr>
        <p:spPr/>
        <p:txBody>
          <a:bodyPr/>
          <a:lstStyle/>
          <a:p>
            <a:r>
              <a:rPr lang="en-US" dirty="0"/>
              <a:t>What is post-stack seismic data?</a:t>
            </a:r>
          </a:p>
        </p:txBody>
      </p:sp>
      <p:sp>
        <p:nvSpPr>
          <p:cNvPr id="3" name="Content Placeholder 2">
            <a:extLst>
              <a:ext uri="{FF2B5EF4-FFF2-40B4-BE49-F238E27FC236}">
                <a16:creationId xmlns:a16="http://schemas.microsoft.com/office/drawing/2014/main" id="{AB432F74-936C-7342-BF49-725A061034D8}"/>
              </a:ext>
            </a:extLst>
          </p:cNvPr>
          <p:cNvSpPr>
            <a:spLocks noGrp="1"/>
          </p:cNvSpPr>
          <p:nvPr>
            <p:ph idx="1"/>
          </p:nvPr>
        </p:nvSpPr>
        <p:spPr>
          <a:xfrm>
            <a:off x="241299" y="919717"/>
            <a:ext cx="11950701" cy="4525963"/>
          </a:xfrm>
        </p:spPr>
        <p:txBody>
          <a:bodyPr/>
          <a:lstStyle/>
          <a:p>
            <a:r>
              <a:rPr lang="en-US" sz="2200" dirty="0"/>
              <a:t>So a 3D seismic volume is effectively a grid of traces, with a trace at the intersection of every inline and </a:t>
            </a:r>
            <a:r>
              <a:rPr lang="en-US" sz="2200" dirty="0" err="1"/>
              <a:t>xline</a:t>
            </a:r>
            <a:r>
              <a:rPr lang="en-US" sz="2200" dirty="0"/>
              <a:t>. </a:t>
            </a:r>
            <a:endParaRPr lang="en-US" sz="1000" dirty="0"/>
          </a:p>
          <a:p>
            <a:r>
              <a:rPr lang="en-US" sz="2200" dirty="0"/>
              <a:t>3D data is commonly viewed as </a:t>
            </a:r>
            <a:r>
              <a:rPr lang="en-US" sz="2200" dirty="0" err="1"/>
              <a:t>inlines</a:t>
            </a:r>
            <a:r>
              <a:rPr lang="en-US" sz="2200" dirty="0"/>
              <a:t> (vertical profiles in the direction the data was recorded), </a:t>
            </a:r>
            <a:r>
              <a:rPr lang="en-US" sz="2200" dirty="0" err="1"/>
              <a:t>xlines</a:t>
            </a:r>
            <a:r>
              <a:rPr lang="en-US" sz="2200" dirty="0"/>
              <a:t>, time/depth slices (horizontal slices) or arbitrary lines</a:t>
            </a:r>
          </a:p>
        </p:txBody>
      </p:sp>
      <p:pic>
        <p:nvPicPr>
          <p:cNvPr id="6" name="Picture 2">
            <a:extLst>
              <a:ext uri="{FF2B5EF4-FFF2-40B4-BE49-F238E27FC236}">
                <a16:creationId xmlns:a16="http://schemas.microsoft.com/office/drawing/2014/main" id="{5F99B363-0C13-5E43-96C0-82879797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299" y="2619448"/>
            <a:ext cx="5642049" cy="481301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B9EE281-E622-1E42-A1D2-7C831C685C09}"/>
              </a:ext>
            </a:extLst>
          </p:cNvPr>
          <p:cNvSpPr/>
          <p:nvPr/>
        </p:nvSpPr>
        <p:spPr>
          <a:xfrm>
            <a:off x="297711" y="6243976"/>
            <a:ext cx="5826642" cy="12522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D6741406-9F5B-0949-9871-CABF3AB61CC5}"/>
              </a:ext>
            </a:extLst>
          </p:cNvPr>
          <p:cNvSpPr txBox="1"/>
          <p:nvPr/>
        </p:nvSpPr>
        <p:spPr>
          <a:xfrm>
            <a:off x="3403182" y="6458911"/>
            <a:ext cx="2480166" cy="369332"/>
          </a:xfrm>
          <a:prstGeom prst="rect">
            <a:avLst/>
          </a:prstGeom>
          <a:noFill/>
        </p:spPr>
        <p:txBody>
          <a:bodyPr wrap="none" rtlCol="0">
            <a:spAutoFit/>
          </a:bodyPr>
          <a:lstStyle/>
          <a:p>
            <a:r>
              <a:rPr lang="en-US" dirty="0" err="1"/>
              <a:t>Chesnokov</a:t>
            </a:r>
            <a:r>
              <a:rPr lang="en-US" dirty="0"/>
              <a:t> et al. 2017</a:t>
            </a:r>
          </a:p>
        </p:txBody>
      </p:sp>
      <p:grpSp>
        <p:nvGrpSpPr>
          <p:cNvPr id="10" name="Group 6">
            <a:extLst>
              <a:ext uri="{FF2B5EF4-FFF2-40B4-BE49-F238E27FC236}">
                <a16:creationId xmlns:a16="http://schemas.microsoft.com/office/drawing/2014/main" id="{D33653F1-2DBF-B744-92AE-34B0870724D9}"/>
              </a:ext>
            </a:extLst>
          </p:cNvPr>
          <p:cNvGrpSpPr>
            <a:grpSpLocks/>
          </p:cNvGrpSpPr>
          <p:nvPr/>
        </p:nvGrpSpPr>
        <p:grpSpPr bwMode="auto">
          <a:xfrm>
            <a:off x="6786033" y="2578482"/>
            <a:ext cx="4572000" cy="3733800"/>
            <a:chOff x="2736" y="1824"/>
            <a:chExt cx="2880" cy="2352"/>
          </a:xfrm>
        </p:grpSpPr>
        <p:sp>
          <p:nvSpPr>
            <p:cNvPr id="11" name="Rectangle 7">
              <a:extLst>
                <a:ext uri="{FF2B5EF4-FFF2-40B4-BE49-F238E27FC236}">
                  <a16:creationId xmlns:a16="http://schemas.microsoft.com/office/drawing/2014/main" id="{B566519A-26AB-CF41-A7EE-33A6A322C643}"/>
                </a:ext>
              </a:extLst>
            </p:cNvPr>
            <p:cNvSpPr>
              <a:spLocks noChangeArrowheads="1"/>
            </p:cNvSpPr>
            <p:nvPr/>
          </p:nvSpPr>
          <p:spPr bwMode="auto">
            <a:xfrm>
              <a:off x="2736" y="1824"/>
              <a:ext cx="2880" cy="2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800"/>
            </a:p>
          </p:txBody>
        </p:sp>
        <p:pic>
          <p:nvPicPr>
            <p:cNvPr id="12" name="Picture 8">
              <a:extLst>
                <a:ext uri="{FF2B5EF4-FFF2-40B4-BE49-F238E27FC236}">
                  <a16:creationId xmlns:a16="http://schemas.microsoft.com/office/drawing/2014/main" id="{68C6557C-72BC-A84D-BF01-EB47C4325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 y="1872"/>
              <a:ext cx="2812" cy="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5880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84EEC-48D9-D940-9EEB-A251506007D6}"/>
              </a:ext>
            </a:extLst>
          </p:cNvPr>
          <p:cNvSpPr>
            <a:spLocks noGrp="1"/>
          </p:cNvSpPr>
          <p:nvPr>
            <p:ph type="title"/>
          </p:nvPr>
        </p:nvSpPr>
        <p:spPr/>
        <p:txBody>
          <a:bodyPr/>
          <a:lstStyle/>
          <a:p>
            <a:r>
              <a:rPr lang="en-US" dirty="0"/>
              <a:t>Sampling (Digitization)</a:t>
            </a:r>
          </a:p>
        </p:txBody>
      </p:sp>
      <p:sp>
        <p:nvSpPr>
          <p:cNvPr id="3" name="Content Placeholder 2">
            <a:extLst>
              <a:ext uri="{FF2B5EF4-FFF2-40B4-BE49-F238E27FC236}">
                <a16:creationId xmlns:a16="http://schemas.microsoft.com/office/drawing/2014/main" id="{49ADF725-90E9-794D-BDDA-58E79AF400BA}"/>
              </a:ext>
            </a:extLst>
          </p:cNvPr>
          <p:cNvSpPr>
            <a:spLocks noGrp="1"/>
          </p:cNvSpPr>
          <p:nvPr>
            <p:ph idx="1"/>
          </p:nvPr>
        </p:nvSpPr>
        <p:spPr>
          <a:xfrm>
            <a:off x="439118" y="1011035"/>
            <a:ext cx="10972800" cy="4525963"/>
          </a:xfrm>
        </p:spPr>
        <p:txBody>
          <a:bodyPr/>
          <a:lstStyle/>
          <a:p>
            <a:r>
              <a:rPr lang="en-US" sz="2400" dirty="0"/>
              <a:t>The seismic traces are not recorded continuously. The continuous (analogue) signal is recorded discretely (sampled) at a constant time interval</a:t>
            </a:r>
          </a:p>
          <a:p>
            <a:pPr marL="0" indent="0">
              <a:buNone/>
            </a:pPr>
            <a:endParaRPr lang="en-US" sz="2400" dirty="0"/>
          </a:p>
          <a:p>
            <a:r>
              <a:rPr lang="en-US" sz="2400" dirty="0"/>
              <a:t>The time interval (</a:t>
            </a:r>
            <a:r>
              <a:rPr lang="en-US" sz="2400" dirty="0">
                <a:latin typeface="Symbol" pitchFamily="2" charset="2"/>
              </a:rPr>
              <a:t>D</a:t>
            </a:r>
            <a:r>
              <a:rPr lang="en-US" sz="2400" dirty="0"/>
              <a:t>t) must be chosen to allow the analogue signal to be reconstructed from the sampled values</a:t>
            </a:r>
          </a:p>
          <a:p>
            <a:pPr marL="0" indent="0">
              <a:buNone/>
            </a:pPr>
            <a:endParaRPr lang="en-US" sz="2400" dirty="0"/>
          </a:p>
          <a:p>
            <a:r>
              <a:rPr lang="en-US" sz="2400" dirty="0"/>
              <a:t>The maximum frequency (f</a:t>
            </a:r>
            <a:r>
              <a:rPr lang="en-US" sz="2400" baseline="-25000" dirty="0"/>
              <a:t>max</a:t>
            </a:r>
            <a:r>
              <a:rPr lang="en-US" sz="2400" dirty="0"/>
              <a:t>) to be preserved must satisfy the Nyquist criterion:</a:t>
            </a:r>
          </a:p>
          <a:p>
            <a:pPr marL="0" indent="0">
              <a:buNone/>
            </a:pPr>
            <a:r>
              <a:rPr lang="en-US" sz="2800" dirty="0"/>
              <a:t>   </a:t>
            </a:r>
          </a:p>
          <a:p>
            <a:pPr marL="0" indent="0">
              <a:buNone/>
            </a:pPr>
            <a:endParaRPr lang="en-US" sz="2800" dirty="0"/>
          </a:p>
          <a:p>
            <a:pPr marL="0" indent="0">
              <a:buNone/>
            </a:pPr>
            <a:endParaRPr lang="en-US" sz="2800" dirty="0"/>
          </a:p>
          <a:p>
            <a:pPr marL="0" indent="0">
              <a:buNone/>
            </a:pPr>
            <a:r>
              <a:rPr lang="en-US" sz="2400" dirty="0"/>
              <a:t>This is the minimum sampling (maximum time interval) to preserve information in a signal</a:t>
            </a:r>
          </a:p>
          <a:p>
            <a:endParaRPr lang="en-US" dirty="0"/>
          </a:p>
        </p:txBody>
      </p:sp>
      <p:pic>
        <p:nvPicPr>
          <p:cNvPr id="5" name="Picture 4" descr="Diagram, schematic&#10;&#10;Description automatically generated">
            <a:extLst>
              <a:ext uri="{FF2B5EF4-FFF2-40B4-BE49-F238E27FC236}">
                <a16:creationId xmlns:a16="http://schemas.microsoft.com/office/drawing/2014/main" id="{27676A1F-A5B2-894F-8C93-EFB519B1D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9668" y="4324471"/>
            <a:ext cx="2171700" cy="1231900"/>
          </a:xfrm>
          <a:prstGeom prst="rect">
            <a:avLst/>
          </a:prstGeom>
        </p:spPr>
      </p:pic>
    </p:spTree>
    <p:extLst>
      <p:ext uri="{BB962C8B-B14F-4D97-AF65-F5344CB8AC3E}">
        <p14:creationId xmlns:p14="http://schemas.microsoft.com/office/powerpoint/2010/main" val="2750798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512B-A5A9-1747-B4D4-07B8D05CAF5E}"/>
              </a:ext>
            </a:extLst>
          </p:cNvPr>
          <p:cNvSpPr>
            <a:spLocks noGrp="1"/>
          </p:cNvSpPr>
          <p:nvPr>
            <p:ph type="title"/>
          </p:nvPr>
        </p:nvSpPr>
        <p:spPr/>
        <p:txBody>
          <a:bodyPr/>
          <a:lstStyle/>
          <a:p>
            <a:r>
              <a:rPr lang="en-US" dirty="0"/>
              <a:t>Temporal aliasing (time domain)</a:t>
            </a:r>
          </a:p>
        </p:txBody>
      </p:sp>
      <p:pic>
        <p:nvPicPr>
          <p:cNvPr id="9" name="Picture 8" descr="Chart&#10;&#10;Description automatically generated">
            <a:extLst>
              <a:ext uri="{FF2B5EF4-FFF2-40B4-BE49-F238E27FC236}">
                <a16:creationId xmlns:a16="http://schemas.microsoft.com/office/drawing/2014/main" id="{3C8B8F82-6196-8C40-9FAA-839F1FD59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71550"/>
            <a:ext cx="5791200" cy="4914900"/>
          </a:xfrm>
          <a:prstGeom prst="rect">
            <a:avLst/>
          </a:prstGeom>
        </p:spPr>
      </p:pic>
      <p:sp>
        <p:nvSpPr>
          <p:cNvPr id="10" name="Rectangle 9">
            <a:extLst>
              <a:ext uri="{FF2B5EF4-FFF2-40B4-BE49-F238E27FC236}">
                <a16:creationId xmlns:a16="http://schemas.microsoft.com/office/drawing/2014/main" id="{8FED0161-4E27-3443-8169-8878F0AF9076}"/>
              </a:ext>
            </a:extLst>
          </p:cNvPr>
          <p:cNvSpPr/>
          <p:nvPr/>
        </p:nvSpPr>
        <p:spPr>
          <a:xfrm>
            <a:off x="7501419" y="6106596"/>
            <a:ext cx="4070410" cy="369332"/>
          </a:xfrm>
          <a:prstGeom prst="rect">
            <a:avLst/>
          </a:prstGeom>
        </p:spPr>
        <p:txBody>
          <a:bodyPr wrap="none">
            <a:spAutoFit/>
          </a:bodyPr>
          <a:lstStyle/>
          <a:p>
            <a:r>
              <a:rPr lang="en-US" dirty="0"/>
              <a:t>http://</a:t>
            </a:r>
            <a:r>
              <a:rPr lang="en-US" dirty="0" err="1"/>
              <a:t>www.xsgeo.com</a:t>
            </a:r>
            <a:r>
              <a:rPr lang="en-US" dirty="0"/>
              <a:t>/course/</a:t>
            </a:r>
            <a:r>
              <a:rPr lang="en-US" dirty="0" err="1"/>
              <a:t>acq.htm</a:t>
            </a:r>
            <a:endParaRPr lang="en-US" dirty="0"/>
          </a:p>
        </p:txBody>
      </p:sp>
      <p:sp>
        <p:nvSpPr>
          <p:cNvPr id="11" name="TextBox 10">
            <a:extLst>
              <a:ext uri="{FF2B5EF4-FFF2-40B4-BE49-F238E27FC236}">
                <a16:creationId xmlns:a16="http://schemas.microsoft.com/office/drawing/2014/main" id="{96D9497E-64B8-A644-BBB3-EC85F41A8331}"/>
              </a:ext>
            </a:extLst>
          </p:cNvPr>
          <p:cNvSpPr txBox="1"/>
          <p:nvPr/>
        </p:nvSpPr>
        <p:spPr>
          <a:xfrm>
            <a:off x="116417" y="971550"/>
            <a:ext cx="5979583" cy="5632311"/>
          </a:xfrm>
          <a:prstGeom prst="rect">
            <a:avLst/>
          </a:prstGeom>
          <a:noFill/>
        </p:spPr>
        <p:txBody>
          <a:bodyPr wrap="square" rtlCol="0">
            <a:spAutoFit/>
          </a:bodyPr>
          <a:lstStyle/>
          <a:p>
            <a:r>
              <a:rPr lang="en-GB" dirty="0"/>
              <a:t>The top slide shows that a good representation of the 20Hz signal can be made by samples taken every 25ms (marked by the blue stars).</a:t>
            </a:r>
          </a:p>
          <a:p>
            <a:endParaRPr lang="en-GB" dirty="0"/>
          </a:p>
          <a:p>
            <a:r>
              <a:rPr lang="en-GB" dirty="0"/>
              <a:t>F</a:t>
            </a:r>
            <a:r>
              <a:rPr lang="en-GB" baseline="-25000" dirty="0"/>
              <a:t>max</a:t>
            </a:r>
            <a:r>
              <a:rPr lang="en-GB" dirty="0"/>
              <a:t> = 1/2d =1/ 2*0.025 = 20 Hz</a:t>
            </a:r>
          </a:p>
          <a:p>
            <a:endParaRPr lang="en-GB" dirty="0"/>
          </a:p>
          <a:p>
            <a:endParaRPr lang="en-GB" dirty="0"/>
          </a:p>
          <a:p>
            <a:r>
              <a:rPr lang="en-GB" dirty="0"/>
              <a:t>In the bottom slide samples are taken every 75ms. An insufficient number of samples are taken and the higher frequency information is "lost" or </a:t>
            </a:r>
            <a:r>
              <a:rPr lang="en-GB" i="1" dirty="0"/>
              <a:t>aliased</a:t>
            </a:r>
            <a:r>
              <a:rPr lang="en-GB" dirty="0"/>
              <a:t>. The original 20Hz red curve appears as a 6.7Hz blue dotted curve. </a:t>
            </a:r>
          </a:p>
          <a:p>
            <a:endParaRPr lang="en-GB" dirty="0"/>
          </a:p>
          <a:p>
            <a:r>
              <a:rPr lang="en-GB" dirty="0"/>
              <a:t>F</a:t>
            </a:r>
            <a:r>
              <a:rPr lang="en-GB" baseline="-25000" dirty="0"/>
              <a:t>max</a:t>
            </a:r>
            <a:r>
              <a:rPr lang="en-GB" dirty="0"/>
              <a:t> = 1/2d =1/ 2*0.075 = 6.7 Hz</a:t>
            </a:r>
          </a:p>
          <a:p>
            <a:endParaRPr lang="en-GB" dirty="0"/>
          </a:p>
          <a:p>
            <a:endParaRPr lang="en-GB" dirty="0"/>
          </a:p>
          <a:p>
            <a:r>
              <a:rPr lang="en-GB" dirty="0"/>
              <a:t>Before the data are sampled the higher frequencies which would be aliased by the chosen sampling interval must be removed by an analogue filter in the recording system.</a:t>
            </a:r>
          </a:p>
          <a:p>
            <a:endParaRPr lang="en-US" dirty="0"/>
          </a:p>
        </p:txBody>
      </p:sp>
    </p:spTree>
    <p:extLst>
      <p:ext uri="{BB962C8B-B14F-4D97-AF65-F5344CB8AC3E}">
        <p14:creationId xmlns:p14="http://schemas.microsoft.com/office/powerpoint/2010/main" val="1961838381"/>
      </p:ext>
    </p:extLst>
  </p:cSld>
  <p:clrMapOvr>
    <a:masterClrMapping/>
  </p:clrMapOvr>
</p:sld>
</file>

<file path=ppt/theme/theme1.xml><?xml version="1.0" encoding="utf-8"?>
<a:theme xmlns:a="http://schemas.openxmlformats.org/drawingml/2006/main" name="Imperial White">
  <a:themeElements>
    <a:clrScheme name="basins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asins templa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asins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asins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asins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asins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asins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asins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asins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asins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asins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asins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asins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asins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Imperial White</Template>
  <TotalTime>64976</TotalTime>
  <Words>1845</Words>
  <Application>Microsoft Macintosh PowerPoint</Application>
  <PresentationFormat>Widescreen</PresentationFormat>
  <Paragraphs>186</Paragraphs>
  <Slides>24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Cambria</vt:lpstr>
      <vt:lpstr>Symbol</vt:lpstr>
      <vt:lpstr>Imperial White</vt:lpstr>
      <vt:lpstr>Seismic reflection data Lecture 4   </vt:lpstr>
      <vt:lpstr>Learning outcomes summary</vt:lpstr>
      <vt:lpstr>RECAP</vt:lpstr>
      <vt:lpstr>Module outline</vt:lpstr>
      <vt:lpstr>Lecture outline</vt:lpstr>
      <vt:lpstr>What is post-stack seismic data?</vt:lpstr>
      <vt:lpstr>What is post-stack seismic data?</vt:lpstr>
      <vt:lpstr>Sampling (Digitization)</vt:lpstr>
      <vt:lpstr>Temporal aliasing (time domain)</vt:lpstr>
      <vt:lpstr>PowerPoint Presentation</vt:lpstr>
      <vt:lpstr>PowerPoint Presentation</vt:lpstr>
      <vt:lpstr>PowerPoint Presentation</vt:lpstr>
      <vt:lpstr>PowerPoint Presentation</vt:lpstr>
      <vt:lpstr>PowerPoint Presentation</vt:lpstr>
      <vt:lpstr>Dynamic range</vt:lpstr>
      <vt:lpstr>PowerPoint Presentation</vt:lpstr>
      <vt:lpstr>PowerPoint Presentation</vt:lpstr>
      <vt:lpstr>PowerPoint Presentation</vt:lpstr>
      <vt:lpstr>PowerPoint Presentation</vt:lpstr>
      <vt:lpstr>PowerPoint Presentation</vt:lpstr>
      <vt:lpstr>How can we access seismic data?</vt:lpstr>
      <vt:lpstr>Exercise 3</vt:lpstr>
      <vt:lpstr>PowerPoint Presentation</vt:lpstr>
      <vt:lpstr>Learning outcomes</vt:lpstr>
    </vt:vector>
  </TitlesOfParts>
  <Company>Imperial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oheclknlwxc</dc:title>
  <dc:creator>nh509</dc:creator>
  <cp:lastModifiedBy>Bell, Rebecca E</cp:lastModifiedBy>
  <cp:revision>2781</cp:revision>
  <dcterms:created xsi:type="dcterms:W3CDTF">2010-06-10T11:10:35Z</dcterms:created>
  <dcterms:modified xsi:type="dcterms:W3CDTF">2021-12-01T10:53:33Z</dcterms:modified>
</cp:coreProperties>
</file>